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0"/>
    <p:sldId id="257" r:id="rId41"/>
    <p:sldId id="258" r:id="rId42"/>
    <p:sldId id="259" r:id="rId43"/>
    <p:sldId id="260" r:id="rId44"/>
    <p:sldId id="261" r:id="rId45"/>
    <p:sldId id="262" r:id="rId46"/>
    <p:sldId id="263"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Verdana Pro" charset="1" panose="020B0604030504040204"/>
      <p:regular r:id="rId10"/>
    </p:embeddedFont>
    <p:embeddedFont>
      <p:font typeface="Verdana Pro Bold" charset="1" panose="020B0804030504040204"/>
      <p:regular r:id="rId11"/>
    </p:embeddedFont>
    <p:embeddedFont>
      <p:font typeface="Verdana Pro Italics" charset="1" panose="020B06040305040B0204"/>
      <p:regular r:id="rId12"/>
    </p:embeddedFont>
    <p:embeddedFont>
      <p:font typeface="Verdana Pro Bold Italics" charset="1" panose="020B08040305040B0204"/>
      <p:regular r:id="rId13"/>
    </p:embeddedFont>
    <p:embeddedFont>
      <p:font typeface="Verdana Pro Light" charset="1" panose="020B0304030504040204"/>
      <p:regular r:id="rId14"/>
    </p:embeddedFont>
    <p:embeddedFont>
      <p:font typeface="Verdana Pro Light Italics" charset="1" panose="020B03040305040B0204"/>
      <p:regular r:id="rId15"/>
    </p:embeddedFont>
    <p:embeddedFont>
      <p:font typeface="Verdana Pro Heavy" charset="1" panose="020B0A04030504040204"/>
      <p:regular r:id="rId16"/>
    </p:embeddedFont>
    <p:embeddedFont>
      <p:font typeface="Verdana Pro Heavy Italics" charset="1" panose="020B0A040305040B0204"/>
      <p:regular r:id="rId17"/>
    </p:embeddedFont>
    <p:embeddedFont>
      <p:font typeface="Arial" charset="1" panose="020B0502020202020204"/>
      <p:regular r:id="rId18"/>
    </p:embeddedFont>
    <p:embeddedFont>
      <p:font typeface="Arial Bold" charset="1" panose="020B0802020202020204"/>
      <p:regular r:id="rId19"/>
    </p:embeddedFont>
    <p:embeddedFont>
      <p:font typeface="Arial Italics" charset="1" panose="020B0502020202090204"/>
      <p:regular r:id="rId20"/>
    </p:embeddedFont>
    <p:embeddedFont>
      <p:font typeface="Arial Bold Italics" charset="1" panose="020B0802020202090204"/>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Open Sauce" charset="1" panose="00000500000000000000"/>
      <p:regular r:id="rId28"/>
    </p:embeddedFont>
    <p:embeddedFont>
      <p:font typeface="Open Sauce Bold" charset="1" panose="00000800000000000000"/>
      <p:regular r:id="rId29"/>
    </p:embeddedFont>
    <p:embeddedFont>
      <p:font typeface="Open Sauce Italics" charset="1" panose="00000500000000000000"/>
      <p:regular r:id="rId30"/>
    </p:embeddedFont>
    <p:embeddedFont>
      <p:font typeface="Open Sauce Bold Italics" charset="1" panose="00000800000000000000"/>
      <p:regular r:id="rId31"/>
    </p:embeddedFont>
    <p:embeddedFont>
      <p:font typeface="Open Sauce Light" charset="1" panose="00000400000000000000"/>
      <p:regular r:id="rId32"/>
    </p:embeddedFont>
    <p:embeddedFont>
      <p:font typeface="Open Sauce Light Italics" charset="1" panose="00000400000000000000"/>
      <p:regular r:id="rId33"/>
    </p:embeddedFont>
    <p:embeddedFont>
      <p:font typeface="Open Sauce Medium" charset="1" panose="00000600000000000000"/>
      <p:regular r:id="rId34"/>
    </p:embeddedFont>
    <p:embeddedFont>
      <p:font typeface="Open Sauce Medium Italics" charset="1" panose="00000600000000000000"/>
      <p:regular r:id="rId35"/>
    </p:embeddedFont>
    <p:embeddedFont>
      <p:font typeface="Open Sauce Semi-Bold" charset="1" panose="00000700000000000000"/>
      <p:regular r:id="rId36"/>
    </p:embeddedFont>
    <p:embeddedFont>
      <p:font typeface="Open Sauce Semi-Bold Italics" charset="1" panose="00000700000000000000"/>
      <p:regular r:id="rId37"/>
    </p:embeddedFont>
    <p:embeddedFont>
      <p:font typeface="Open Sauce Heavy" charset="1" panose="00000A00000000000000"/>
      <p:regular r:id="rId38"/>
    </p:embeddedFont>
    <p:embeddedFont>
      <p:font typeface="Open Sauce Heavy Italics" charset="1" panose="00000A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slides/slide1.xml" Type="http://schemas.openxmlformats.org/officeDocument/2006/relationships/slide"/><Relationship Id="rId41" Target="slides/slide2.xml" Type="http://schemas.openxmlformats.org/officeDocument/2006/relationships/slide"/><Relationship Id="rId42" Target="slides/slide3.xml" Type="http://schemas.openxmlformats.org/officeDocument/2006/relationships/slide"/><Relationship Id="rId43" Target="slides/slide4.xml" Type="http://schemas.openxmlformats.org/officeDocument/2006/relationships/slide"/><Relationship Id="rId44" Target="slides/slide5.xml" Type="http://schemas.openxmlformats.org/officeDocument/2006/relationships/slide"/><Relationship Id="rId45" Target="slides/slide6.xml" Type="http://schemas.openxmlformats.org/officeDocument/2006/relationships/slide"/><Relationship Id="rId46" Target="slides/slide7.xml" Type="http://schemas.openxmlformats.org/officeDocument/2006/relationships/slide"/><Relationship Id="rId47" Target="slides/slide8.xml" Type="http://schemas.openxmlformats.org/officeDocument/2006/relationships/slide"/><Relationship Id="rId48" Target="slides/slide9.xml" Type="http://schemas.openxmlformats.org/officeDocument/2006/relationships/slide"/><Relationship Id="rId49" Target="slides/slide10.xml" Type="http://schemas.openxmlformats.org/officeDocument/2006/relationships/slide"/><Relationship Id="rId5" Target="tableStyles.xml" Type="http://schemas.openxmlformats.org/officeDocument/2006/relationships/tableStyles"/><Relationship Id="rId50" Target="slides/slide11.xml" Type="http://schemas.openxmlformats.org/officeDocument/2006/relationships/slide"/><Relationship Id="rId51" Target="slides/slide12.xml" Type="http://schemas.openxmlformats.org/officeDocument/2006/relationships/slide"/><Relationship Id="rId52" Target="slides/slide13.xml" Type="http://schemas.openxmlformats.org/officeDocument/2006/relationships/slide"/><Relationship Id="rId53" Target="slides/slide14.xml" Type="http://schemas.openxmlformats.org/officeDocument/2006/relationships/slide"/><Relationship Id="rId54" Target="slides/slide15.xml" Type="http://schemas.openxmlformats.org/officeDocument/2006/relationships/slide"/><Relationship Id="rId55" Target="slides/slide16.xml" Type="http://schemas.openxmlformats.org/officeDocument/2006/relationships/slide"/><Relationship Id="rId56" Target="slides/slide17.xml" Type="http://schemas.openxmlformats.org/officeDocument/2006/relationships/slide"/><Relationship Id="rId57" Target="slides/slide18.xml" Type="http://schemas.openxmlformats.org/officeDocument/2006/relationships/slide"/><Relationship Id="rId58" Target="slides/slide19.xml" Type="http://schemas.openxmlformats.org/officeDocument/2006/relationships/slide"/><Relationship Id="rId59" Target="slides/slide20.xml" Type="http://schemas.openxmlformats.org/officeDocument/2006/relationships/slide"/><Relationship Id="rId6" Target="fonts/font6.fntdata" Type="http://schemas.openxmlformats.org/officeDocument/2006/relationships/font"/><Relationship Id="rId60" Target="slides/slide21.xml" Type="http://schemas.openxmlformats.org/officeDocument/2006/relationships/slide"/><Relationship Id="rId61" Target="slides/slide22.xml" Type="http://schemas.openxmlformats.org/officeDocument/2006/relationships/slide"/><Relationship Id="rId62" Target="slides/slide23.xml" Type="http://schemas.openxmlformats.org/officeDocument/2006/relationships/slide"/><Relationship Id="rId63" Target="slides/slide24.xml" Type="http://schemas.openxmlformats.org/officeDocument/2006/relationships/slide"/><Relationship Id="rId64" Target="slides/slide25.xml" Type="http://schemas.openxmlformats.org/officeDocument/2006/relationships/slide"/><Relationship Id="rId65" Target="slides/slide26.xml" Type="http://schemas.openxmlformats.org/officeDocument/2006/relationships/slide"/><Relationship Id="rId66" Target="slides/slide27.xml" Type="http://schemas.openxmlformats.org/officeDocument/2006/relationships/slide"/><Relationship Id="rId67" Target="slides/slide28.xml" Type="http://schemas.openxmlformats.org/officeDocument/2006/relationships/slide"/><Relationship Id="rId68" Target="slides/slide29.xml" Type="http://schemas.openxmlformats.org/officeDocument/2006/relationships/slide"/><Relationship Id="rId69" Target="slides/slide30.xml" Type="http://schemas.openxmlformats.org/officeDocument/2006/relationships/slide"/><Relationship Id="rId7" Target="fonts/font7.fntdata" Type="http://schemas.openxmlformats.org/officeDocument/2006/relationships/font"/><Relationship Id="rId70" Target="slides/slide31.xml" Type="http://schemas.openxmlformats.org/officeDocument/2006/relationships/slide"/><Relationship Id="rId71" Target="slides/slide32.xml" Type="http://schemas.openxmlformats.org/officeDocument/2006/relationships/slide"/><Relationship Id="rId72" Target="slides/slide33.xml" Type="http://schemas.openxmlformats.org/officeDocument/2006/relationships/slide"/><Relationship Id="rId73" Target="slides/slide34.xml" Type="http://schemas.openxmlformats.org/officeDocument/2006/relationships/slide"/><Relationship Id="rId74" Target="slides/slide35.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4.png" Type="http://schemas.openxmlformats.org/officeDocument/2006/relationships/image"/><Relationship Id="rId6" Target="../media/image1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1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2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2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2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2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2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25.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26.pn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27.pn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28.pn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29.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 Id="rId6" Target="../media/image8.jpeg" Type="http://schemas.openxmlformats.org/officeDocument/2006/relationships/image"/><Relationship Id="rId7" Target="../media/image9.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32.pn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33.pn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34.pn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35.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36.pn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https://drive.google.com/file/d/1NKoygABRLL_oa-SrBQJmzMcwj4ueXf1v/view?usp=drive_link"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028700" y="-221176"/>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7622334" y="448310"/>
            <a:ext cx="229939"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1</a:t>
            </a:r>
          </a:p>
        </p:txBody>
      </p:sp>
      <p:sp>
        <p:nvSpPr>
          <p:cNvPr name="Freeform 6" id="6"/>
          <p:cNvSpPr/>
          <p:nvPr/>
        </p:nvSpPr>
        <p:spPr>
          <a:xfrm flipH="false" flipV="false" rot="0">
            <a:off x="-2679872" y="-3857308"/>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7659121">
            <a:off x="14473353" y="5797938"/>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4236347" y="3202251"/>
            <a:ext cx="9815307" cy="4208864"/>
            <a:chOff x="0" y="0"/>
            <a:chExt cx="1895495" cy="812800"/>
          </a:xfrm>
        </p:grpSpPr>
        <p:sp>
          <p:nvSpPr>
            <p:cNvPr name="Freeform 9" id="9"/>
            <p:cNvSpPr/>
            <p:nvPr/>
          </p:nvSpPr>
          <p:spPr>
            <a:xfrm flipH="false" flipV="false" rot="0">
              <a:off x="0" y="0"/>
              <a:ext cx="1895495" cy="812800"/>
            </a:xfrm>
            <a:custGeom>
              <a:avLst/>
              <a:gdLst/>
              <a:ahLst/>
              <a:cxnLst/>
              <a:rect r="r" b="b" t="t" l="l"/>
              <a:pathLst>
                <a:path h="812800" w="1895495">
                  <a:moveTo>
                    <a:pt x="25240" y="0"/>
                  </a:moveTo>
                  <a:lnTo>
                    <a:pt x="1870255" y="0"/>
                  </a:lnTo>
                  <a:cubicBezTo>
                    <a:pt x="1884195" y="0"/>
                    <a:pt x="1895495" y="11300"/>
                    <a:pt x="1895495" y="25240"/>
                  </a:cubicBezTo>
                  <a:lnTo>
                    <a:pt x="1895495" y="787560"/>
                  </a:lnTo>
                  <a:cubicBezTo>
                    <a:pt x="1895495" y="801500"/>
                    <a:pt x="1884195" y="812800"/>
                    <a:pt x="1870255" y="812800"/>
                  </a:cubicBezTo>
                  <a:lnTo>
                    <a:pt x="25240" y="812800"/>
                  </a:lnTo>
                  <a:cubicBezTo>
                    <a:pt x="11300" y="812800"/>
                    <a:pt x="0" y="801500"/>
                    <a:pt x="0" y="787560"/>
                  </a:cubicBezTo>
                  <a:lnTo>
                    <a:pt x="0" y="25240"/>
                  </a:lnTo>
                  <a:cubicBezTo>
                    <a:pt x="0" y="11300"/>
                    <a:pt x="11300" y="0"/>
                    <a:pt x="25240" y="0"/>
                  </a:cubicBezTo>
                  <a:close/>
                </a:path>
              </a:pathLst>
            </a:custGeom>
            <a:solidFill>
              <a:srgbClr val="000000">
                <a:alpha val="0"/>
              </a:srgbClr>
            </a:solidFill>
            <a:ln w="114300">
              <a:solidFill>
                <a:srgbClr val="293047"/>
              </a:solidFill>
            </a:ln>
          </p:spPr>
        </p:sp>
        <p:sp>
          <p:nvSpPr>
            <p:cNvPr name="TextBox 10" id="10"/>
            <p:cNvSpPr txBox="true"/>
            <p:nvPr/>
          </p:nvSpPr>
          <p:spPr>
            <a:xfrm>
              <a:off x="0" y="-19050"/>
              <a:ext cx="812800" cy="831850"/>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4236347" y="3428584"/>
            <a:ext cx="9815307" cy="1191072"/>
          </a:xfrm>
          <a:prstGeom prst="rect">
            <a:avLst/>
          </a:prstGeom>
        </p:spPr>
        <p:txBody>
          <a:bodyPr anchor="t" rtlCol="false" tIns="0" lIns="0" bIns="0" rIns="0">
            <a:spAutoFit/>
          </a:bodyPr>
          <a:lstStyle/>
          <a:p>
            <a:pPr algn="ctr">
              <a:lnSpc>
                <a:spcPts val="9748"/>
              </a:lnSpc>
            </a:pPr>
            <a:r>
              <a:rPr lang="en-US" sz="7063" spc="692">
                <a:solidFill>
                  <a:srgbClr val="293047"/>
                </a:solidFill>
                <a:latin typeface="Verdana Pro Bold"/>
              </a:rPr>
              <a:t>MINI</a:t>
            </a:r>
          </a:p>
        </p:txBody>
      </p:sp>
      <p:sp>
        <p:nvSpPr>
          <p:cNvPr name="TextBox 12" id="12"/>
          <p:cNvSpPr txBox="true"/>
          <p:nvPr/>
        </p:nvSpPr>
        <p:spPr>
          <a:xfrm rot="0">
            <a:off x="4236347" y="4712774"/>
            <a:ext cx="9815307" cy="2089659"/>
          </a:xfrm>
          <a:prstGeom prst="rect">
            <a:avLst/>
          </a:prstGeom>
        </p:spPr>
        <p:txBody>
          <a:bodyPr anchor="t" rtlCol="false" tIns="0" lIns="0" bIns="0" rIns="0">
            <a:spAutoFit/>
          </a:bodyPr>
          <a:lstStyle/>
          <a:p>
            <a:pPr algn="ctr">
              <a:lnSpc>
                <a:spcPts val="17027"/>
              </a:lnSpc>
            </a:pPr>
            <a:r>
              <a:rPr lang="en-US" sz="12338" spc="1209">
                <a:solidFill>
                  <a:srgbClr val="293047"/>
                </a:solidFill>
                <a:latin typeface="Verdana Pro Bold"/>
              </a:rPr>
              <a:t>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145427" y="7882848"/>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156223" y="2520584"/>
            <a:ext cx="12779422" cy="6013846"/>
          </a:xfrm>
          <a:custGeom>
            <a:avLst/>
            <a:gdLst/>
            <a:ahLst/>
            <a:cxnLst/>
            <a:rect r="r" b="b" t="t" l="l"/>
            <a:pathLst>
              <a:path h="6013846" w="12779422">
                <a:moveTo>
                  <a:pt x="0" y="0"/>
                </a:moveTo>
                <a:lnTo>
                  <a:pt x="12779422" y="0"/>
                </a:lnTo>
                <a:lnTo>
                  <a:pt x="12779422" y="6013846"/>
                </a:lnTo>
                <a:lnTo>
                  <a:pt x="0" y="6013846"/>
                </a:lnTo>
                <a:lnTo>
                  <a:pt x="0" y="0"/>
                </a:lnTo>
                <a:close/>
              </a:path>
            </a:pathLst>
          </a:custGeom>
          <a:blipFill>
            <a:blip r:embed="rId5"/>
            <a:stretch>
              <a:fillRect l="0" t="0" r="0" b="0"/>
            </a:stretch>
          </a:blipFill>
        </p:spPr>
      </p:sp>
      <p:sp>
        <p:nvSpPr>
          <p:cNvPr name="TextBox 8" id="8"/>
          <p:cNvSpPr txBox="true"/>
          <p:nvPr/>
        </p:nvSpPr>
        <p:spPr>
          <a:xfrm rot="0">
            <a:off x="17470782" y="334363"/>
            <a:ext cx="533043"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10</a:t>
            </a:r>
          </a:p>
        </p:txBody>
      </p:sp>
      <p:sp>
        <p:nvSpPr>
          <p:cNvPr name="TextBox 9" id="9"/>
          <p:cNvSpPr txBox="true"/>
          <p:nvPr/>
        </p:nvSpPr>
        <p:spPr>
          <a:xfrm rot="0">
            <a:off x="3905869" y="962025"/>
            <a:ext cx="11280130"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Verdana Pro Bold"/>
              </a:rPr>
              <a:t>H/w and S/w requirements for the project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260397" y="6196991"/>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848002" y="1780360"/>
            <a:ext cx="11721068" cy="8092825"/>
          </a:xfrm>
          <a:custGeom>
            <a:avLst/>
            <a:gdLst/>
            <a:ahLst/>
            <a:cxnLst/>
            <a:rect r="r" b="b" t="t" l="l"/>
            <a:pathLst>
              <a:path h="8092825" w="11721068">
                <a:moveTo>
                  <a:pt x="0" y="0"/>
                </a:moveTo>
                <a:lnTo>
                  <a:pt x="11721068" y="0"/>
                </a:lnTo>
                <a:lnTo>
                  <a:pt x="11721068" y="8092825"/>
                </a:lnTo>
                <a:lnTo>
                  <a:pt x="0" y="8092825"/>
                </a:lnTo>
                <a:lnTo>
                  <a:pt x="0" y="0"/>
                </a:lnTo>
                <a:close/>
              </a:path>
            </a:pathLst>
          </a:custGeom>
          <a:blipFill>
            <a:blip r:embed="rId5"/>
            <a:stretch>
              <a:fillRect l="0" t="0" r="0" b="0"/>
            </a:stretch>
          </a:blipFill>
        </p:spPr>
      </p:sp>
      <p:sp>
        <p:nvSpPr>
          <p:cNvPr name="TextBox 8" id="8"/>
          <p:cNvSpPr txBox="true"/>
          <p:nvPr/>
        </p:nvSpPr>
        <p:spPr>
          <a:xfrm rot="0">
            <a:off x="17622483" y="77505"/>
            <a:ext cx="459581"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11</a:t>
            </a:r>
          </a:p>
        </p:txBody>
      </p:sp>
      <p:sp>
        <p:nvSpPr>
          <p:cNvPr name="TextBox 9" id="9"/>
          <p:cNvSpPr txBox="true"/>
          <p:nvPr/>
        </p:nvSpPr>
        <p:spPr>
          <a:xfrm rot="0">
            <a:off x="3905869" y="962025"/>
            <a:ext cx="11280130" cy="629920"/>
          </a:xfrm>
          <a:prstGeom prst="rect">
            <a:avLst/>
          </a:prstGeom>
        </p:spPr>
        <p:txBody>
          <a:bodyPr anchor="t" rtlCol="false" tIns="0" lIns="0" bIns="0" rIns="0">
            <a:spAutoFit/>
          </a:bodyPr>
          <a:lstStyle/>
          <a:p>
            <a:pPr algn="ctr">
              <a:lnSpc>
                <a:spcPts val="5179"/>
              </a:lnSpc>
              <a:spcBef>
                <a:spcPct val="0"/>
              </a:spcBef>
            </a:pPr>
            <a:r>
              <a:rPr lang="en-US" sz="3699">
                <a:solidFill>
                  <a:srgbClr val="000000"/>
                </a:solidFill>
                <a:latin typeface="Verdana Pro Bold"/>
              </a:rPr>
              <a:t>H/w and S/w requirements for the project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3989365" y="2294710"/>
            <a:ext cx="12054716" cy="0"/>
          </a:xfrm>
          <a:prstGeom prst="line">
            <a:avLst/>
          </a:prstGeom>
          <a:ln cap="flat" w="114300">
            <a:solidFill>
              <a:srgbClr val="293047"/>
            </a:solidFill>
            <a:prstDash val="solid"/>
            <a:headEnd type="none" len="sm" w="sm"/>
            <a:tailEnd type="none" len="sm" w="sm"/>
          </a:ln>
        </p:spPr>
      </p:sp>
      <p:sp>
        <p:nvSpPr>
          <p:cNvPr name="Freeform 6" id="6"/>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8" id="8"/>
          <p:cNvSpPr/>
          <p:nvPr/>
        </p:nvSpPr>
        <p:spPr>
          <a:xfrm flipH="false" flipV="false" rot="0">
            <a:off x="6290999" y="2606623"/>
            <a:ext cx="5706003" cy="7512131"/>
          </a:xfrm>
          <a:custGeom>
            <a:avLst/>
            <a:gdLst/>
            <a:ahLst/>
            <a:cxnLst/>
            <a:rect r="r" b="b" t="t" l="l"/>
            <a:pathLst>
              <a:path h="7512131" w="5706003">
                <a:moveTo>
                  <a:pt x="0" y="0"/>
                </a:moveTo>
                <a:lnTo>
                  <a:pt x="5706002" y="0"/>
                </a:lnTo>
                <a:lnTo>
                  <a:pt x="5706002" y="7512131"/>
                </a:lnTo>
                <a:lnTo>
                  <a:pt x="0" y="7512131"/>
                </a:lnTo>
                <a:lnTo>
                  <a:pt x="0" y="0"/>
                </a:lnTo>
                <a:close/>
              </a:path>
            </a:pathLst>
          </a:custGeom>
          <a:blipFill>
            <a:blip r:embed="rId5"/>
            <a:stretch>
              <a:fillRect l="0" t="0" r="-10162" b="0"/>
            </a:stretch>
          </a:blipFill>
        </p:spPr>
      </p:sp>
      <p:sp>
        <p:nvSpPr>
          <p:cNvPr name="TextBox 9" id="9"/>
          <p:cNvSpPr txBox="true"/>
          <p:nvPr/>
        </p:nvSpPr>
        <p:spPr>
          <a:xfrm rot="0">
            <a:off x="17622334" y="77505"/>
            <a:ext cx="466844"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12</a:t>
            </a:r>
          </a:p>
        </p:txBody>
      </p:sp>
      <p:sp>
        <p:nvSpPr>
          <p:cNvPr name="TextBox 10" id="10"/>
          <p:cNvSpPr txBox="true"/>
          <p:nvPr/>
        </p:nvSpPr>
        <p:spPr>
          <a:xfrm rot="0">
            <a:off x="3989365" y="1208860"/>
            <a:ext cx="4615220" cy="1028700"/>
          </a:xfrm>
          <a:prstGeom prst="rect">
            <a:avLst/>
          </a:prstGeom>
        </p:spPr>
        <p:txBody>
          <a:bodyPr anchor="t" rtlCol="false" tIns="0" lIns="0" bIns="0" rIns="0">
            <a:spAutoFit/>
          </a:bodyPr>
          <a:lstStyle/>
          <a:p>
            <a:pPr algn="ctr">
              <a:lnSpc>
                <a:spcPts val="8400"/>
              </a:lnSpc>
            </a:pPr>
            <a:r>
              <a:rPr lang="en-US" sz="6000">
                <a:solidFill>
                  <a:srgbClr val="293047"/>
                </a:solidFill>
                <a:latin typeface="Verdana Pro Bold"/>
              </a:rPr>
              <a:t>Flow Chart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3989365" y="2294710"/>
            <a:ext cx="12054716" cy="0"/>
          </a:xfrm>
          <a:prstGeom prst="line">
            <a:avLst/>
          </a:prstGeom>
          <a:ln cap="flat" w="114300">
            <a:solidFill>
              <a:srgbClr val="293047"/>
            </a:solidFill>
            <a:prstDash val="solid"/>
            <a:headEnd type="none" len="sm" w="sm"/>
            <a:tailEnd type="none" len="sm" w="sm"/>
          </a:ln>
        </p:spPr>
      </p:sp>
      <p:sp>
        <p:nvSpPr>
          <p:cNvPr name="Freeform 6" id="6"/>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8" id="8"/>
          <p:cNvSpPr/>
          <p:nvPr/>
        </p:nvSpPr>
        <p:spPr>
          <a:xfrm flipH="false" flipV="false" rot="0">
            <a:off x="3989365" y="3082535"/>
            <a:ext cx="11819762" cy="6175765"/>
          </a:xfrm>
          <a:custGeom>
            <a:avLst/>
            <a:gdLst/>
            <a:ahLst/>
            <a:cxnLst/>
            <a:rect r="r" b="b" t="t" l="l"/>
            <a:pathLst>
              <a:path h="6175765" w="11819762">
                <a:moveTo>
                  <a:pt x="0" y="0"/>
                </a:moveTo>
                <a:lnTo>
                  <a:pt x="11819762" y="0"/>
                </a:lnTo>
                <a:lnTo>
                  <a:pt x="11819762" y="6175765"/>
                </a:lnTo>
                <a:lnTo>
                  <a:pt x="0" y="6175765"/>
                </a:lnTo>
                <a:lnTo>
                  <a:pt x="0" y="0"/>
                </a:lnTo>
                <a:close/>
              </a:path>
            </a:pathLst>
          </a:custGeom>
          <a:blipFill>
            <a:blip r:embed="rId5"/>
            <a:stretch>
              <a:fillRect l="0" t="0" r="0" b="0"/>
            </a:stretch>
          </a:blipFill>
        </p:spPr>
      </p:sp>
      <p:sp>
        <p:nvSpPr>
          <p:cNvPr name="TextBox 9" id="9"/>
          <p:cNvSpPr txBox="true"/>
          <p:nvPr/>
        </p:nvSpPr>
        <p:spPr>
          <a:xfrm rot="0">
            <a:off x="17622334" y="77505"/>
            <a:ext cx="480298"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13</a:t>
            </a:r>
          </a:p>
        </p:txBody>
      </p:sp>
      <p:sp>
        <p:nvSpPr>
          <p:cNvPr name="TextBox 10" id="10"/>
          <p:cNvSpPr txBox="true"/>
          <p:nvPr/>
        </p:nvSpPr>
        <p:spPr>
          <a:xfrm rot="0">
            <a:off x="3989365" y="1064649"/>
            <a:ext cx="8754546" cy="1028700"/>
          </a:xfrm>
          <a:prstGeom prst="rect">
            <a:avLst/>
          </a:prstGeom>
        </p:spPr>
        <p:txBody>
          <a:bodyPr anchor="t" rtlCol="false" tIns="0" lIns="0" bIns="0" rIns="0">
            <a:spAutoFit/>
          </a:bodyPr>
          <a:lstStyle/>
          <a:p>
            <a:pPr algn="ctr">
              <a:lnSpc>
                <a:spcPts val="8400"/>
              </a:lnSpc>
            </a:pPr>
            <a:r>
              <a:rPr lang="en-US" sz="6000">
                <a:solidFill>
                  <a:srgbClr val="293047"/>
                </a:solidFill>
                <a:latin typeface="Verdana Pro Bold"/>
              </a:rPr>
              <a:t>Dataset Description: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5247472" y="2073917"/>
            <a:ext cx="7793057" cy="6139167"/>
          </a:xfrm>
          <a:custGeom>
            <a:avLst/>
            <a:gdLst/>
            <a:ahLst/>
            <a:cxnLst/>
            <a:rect r="r" b="b" t="t" l="l"/>
            <a:pathLst>
              <a:path h="6139167" w="7793057">
                <a:moveTo>
                  <a:pt x="0" y="0"/>
                </a:moveTo>
                <a:lnTo>
                  <a:pt x="7793056" y="0"/>
                </a:lnTo>
                <a:lnTo>
                  <a:pt x="7793056" y="6139166"/>
                </a:lnTo>
                <a:lnTo>
                  <a:pt x="0" y="6139166"/>
                </a:lnTo>
                <a:lnTo>
                  <a:pt x="0" y="0"/>
                </a:lnTo>
                <a:close/>
              </a:path>
            </a:pathLst>
          </a:custGeom>
          <a:blipFill>
            <a:blip r:embed="rId5"/>
            <a:stretch>
              <a:fillRect l="0" t="0" r="0" b="0"/>
            </a:stretch>
          </a:blipFill>
        </p:spPr>
      </p:sp>
      <p:sp>
        <p:nvSpPr>
          <p:cNvPr name="Freeform 8" id="8"/>
          <p:cNvSpPr/>
          <p:nvPr/>
        </p:nvSpPr>
        <p:spPr>
          <a:xfrm flipH="false" flipV="false" rot="0">
            <a:off x="3577369" y="592100"/>
            <a:ext cx="11555091" cy="9102800"/>
          </a:xfrm>
          <a:custGeom>
            <a:avLst/>
            <a:gdLst/>
            <a:ahLst/>
            <a:cxnLst/>
            <a:rect r="r" b="b" t="t" l="l"/>
            <a:pathLst>
              <a:path h="9102800" w="11555091">
                <a:moveTo>
                  <a:pt x="0" y="0"/>
                </a:moveTo>
                <a:lnTo>
                  <a:pt x="11555091" y="0"/>
                </a:lnTo>
                <a:lnTo>
                  <a:pt x="11555091" y="9102800"/>
                </a:lnTo>
                <a:lnTo>
                  <a:pt x="0" y="9102800"/>
                </a:lnTo>
                <a:lnTo>
                  <a:pt x="0" y="0"/>
                </a:lnTo>
                <a:close/>
              </a:path>
            </a:pathLst>
          </a:custGeom>
          <a:blipFill>
            <a:blip r:embed="rId6"/>
            <a:stretch>
              <a:fillRect l="0" t="0" r="0" b="0"/>
            </a:stretch>
          </a:blipFill>
        </p:spPr>
      </p:sp>
      <p:sp>
        <p:nvSpPr>
          <p:cNvPr name="TextBox 9" id="9"/>
          <p:cNvSpPr txBox="true"/>
          <p:nvPr/>
        </p:nvSpPr>
        <p:spPr>
          <a:xfrm rot="0">
            <a:off x="17622334" y="77505"/>
            <a:ext cx="491014"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5247472" y="2073917"/>
            <a:ext cx="7793057" cy="6139167"/>
          </a:xfrm>
          <a:custGeom>
            <a:avLst/>
            <a:gdLst/>
            <a:ahLst/>
            <a:cxnLst/>
            <a:rect r="r" b="b" t="t" l="l"/>
            <a:pathLst>
              <a:path h="6139167" w="7793057">
                <a:moveTo>
                  <a:pt x="0" y="0"/>
                </a:moveTo>
                <a:lnTo>
                  <a:pt x="7793056" y="0"/>
                </a:lnTo>
                <a:lnTo>
                  <a:pt x="7793056" y="6139166"/>
                </a:lnTo>
                <a:lnTo>
                  <a:pt x="0" y="6139166"/>
                </a:lnTo>
                <a:lnTo>
                  <a:pt x="0" y="0"/>
                </a:lnTo>
                <a:close/>
              </a:path>
            </a:pathLst>
          </a:custGeom>
          <a:blipFill>
            <a:blip r:embed="rId5"/>
            <a:stretch>
              <a:fillRect l="0" t="0" r="0" b="0"/>
            </a:stretch>
          </a:blipFill>
        </p:spPr>
      </p:sp>
      <p:sp>
        <p:nvSpPr>
          <p:cNvPr name="Freeform 8" id="8"/>
          <p:cNvSpPr/>
          <p:nvPr/>
        </p:nvSpPr>
        <p:spPr>
          <a:xfrm flipH="false" flipV="false" rot="0">
            <a:off x="3156675" y="1888696"/>
            <a:ext cx="12873782" cy="6998390"/>
          </a:xfrm>
          <a:custGeom>
            <a:avLst/>
            <a:gdLst/>
            <a:ahLst/>
            <a:cxnLst/>
            <a:rect r="r" b="b" t="t" l="l"/>
            <a:pathLst>
              <a:path h="6998390" w="12873782">
                <a:moveTo>
                  <a:pt x="0" y="0"/>
                </a:moveTo>
                <a:lnTo>
                  <a:pt x="12873782" y="0"/>
                </a:lnTo>
                <a:lnTo>
                  <a:pt x="12873782" y="6998390"/>
                </a:lnTo>
                <a:lnTo>
                  <a:pt x="0" y="6998390"/>
                </a:lnTo>
                <a:lnTo>
                  <a:pt x="0" y="0"/>
                </a:lnTo>
                <a:close/>
              </a:path>
            </a:pathLst>
          </a:custGeom>
          <a:blipFill>
            <a:blip r:embed="rId6"/>
            <a:stretch>
              <a:fillRect l="0" t="0" r="0" b="0"/>
            </a:stretch>
          </a:blipFill>
        </p:spPr>
      </p:sp>
      <p:sp>
        <p:nvSpPr>
          <p:cNvPr name="TextBox 9" id="9"/>
          <p:cNvSpPr txBox="true"/>
          <p:nvPr/>
        </p:nvSpPr>
        <p:spPr>
          <a:xfrm rot="0">
            <a:off x="17622334" y="77505"/>
            <a:ext cx="484942"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368938" y="2168863"/>
            <a:ext cx="11838545" cy="5516642"/>
          </a:xfrm>
          <a:custGeom>
            <a:avLst/>
            <a:gdLst/>
            <a:ahLst/>
            <a:cxnLst/>
            <a:rect r="r" b="b" t="t" l="l"/>
            <a:pathLst>
              <a:path h="5516642" w="11838545">
                <a:moveTo>
                  <a:pt x="0" y="0"/>
                </a:moveTo>
                <a:lnTo>
                  <a:pt x="11838545" y="0"/>
                </a:lnTo>
                <a:lnTo>
                  <a:pt x="11838545" y="5516642"/>
                </a:lnTo>
                <a:lnTo>
                  <a:pt x="0" y="5516642"/>
                </a:lnTo>
                <a:lnTo>
                  <a:pt x="0" y="0"/>
                </a:lnTo>
                <a:close/>
              </a:path>
            </a:pathLst>
          </a:custGeom>
          <a:blipFill>
            <a:blip r:embed="rId5"/>
            <a:stretch>
              <a:fillRect l="0" t="0" r="0" b="0"/>
            </a:stretch>
          </a:blipFill>
        </p:spPr>
      </p:sp>
      <p:sp>
        <p:nvSpPr>
          <p:cNvPr name="TextBox 8" id="8"/>
          <p:cNvSpPr txBox="true"/>
          <p:nvPr/>
        </p:nvSpPr>
        <p:spPr>
          <a:xfrm rot="0">
            <a:off x="17622334" y="77505"/>
            <a:ext cx="507444"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510816" y="2086900"/>
            <a:ext cx="12676156" cy="5998781"/>
          </a:xfrm>
          <a:custGeom>
            <a:avLst/>
            <a:gdLst/>
            <a:ahLst/>
            <a:cxnLst/>
            <a:rect r="r" b="b" t="t" l="l"/>
            <a:pathLst>
              <a:path h="5998781" w="12676156">
                <a:moveTo>
                  <a:pt x="0" y="0"/>
                </a:moveTo>
                <a:lnTo>
                  <a:pt x="12676156" y="0"/>
                </a:lnTo>
                <a:lnTo>
                  <a:pt x="12676156" y="5998781"/>
                </a:lnTo>
                <a:lnTo>
                  <a:pt x="0" y="5998781"/>
                </a:lnTo>
                <a:lnTo>
                  <a:pt x="0" y="0"/>
                </a:lnTo>
                <a:close/>
              </a:path>
            </a:pathLst>
          </a:custGeom>
          <a:blipFill>
            <a:blip r:embed="rId5"/>
            <a:stretch>
              <a:fillRect l="0" t="0" r="0" b="0"/>
            </a:stretch>
          </a:blipFill>
        </p:spPr>
      </p:sp>
      <p:sp>
        <p:nvSpPr>
          <p:cNvPr name="TextBox 8" id="8"/>
          <p:cNvSpPr txBox="true"/>
          <p:nvPr/>
        </p:nvSpPr>
        <p:spPr>
          <a:xfrm rot="0">
            <a:off x="17622334" y="77505"/>
            <a:ext cx="442793"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4331309" y="2861406"/>
            <a:ext cx="9625382" cy="6931916"/>
          </a:xfrm>
          <a:custGeom>
            <a:avLst/>
            <a:gdLst/>
            <a:ahLst/>
            <a:cxnLst/>
            <a:rect r="r" b="b" t="t" l="l"/>
            <a:pathLst>
              <a:path h="6931916" w="9625382">
                <a:moveTo>
                  <a:pt x="0" y="0"/>
                </a:moveTo>
                <a:lnTo>
                  <a:pt x="9625382" y="0"/>
                </a:lnTo>
                <a:lnTo>
                  <a:pt x="9625382" y="6931915"/>
                </a:lnTo>
                <a:lnTo>
                  <a:pt x="0" y="6931915"/>
                </a:lnTo>
                <a:lnTo>
                  <a:pt x="0" y="0"/>
                </a:lnTo>
                <a:close/>
              </a:path>
            </a:pathLst>
          </a:custGeom>
          <a:blipFill>
            <a:blip r:embed="rId5"/>
            <a:stretch>
              <a:fillRect l="0" t="0" r="0" b="0"/>
            </a:stretch>
          </a:blipFill>
        </p:spPr>
      </p:sp>
      <p:sp>
        <p:nvSpPr>
          <p:cNvPr name="TextBox 8" id="8"/>
          <p:cNvSpPr txBox="true"/>
          <p:nvPr/>
        </p:nvSpPr>
        <p:spPr>
          <a:xfrm rot="0">
            <a:off x="17622334" y="77505"/>
            <a:ext cx="490657"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18</a:t>
            </a:r>
          </a:p>
        </p:txBody>
      </p:sp>
      <p:sp>
        <p:nvSpPr>
          <p:cNvPr name="TextBox 9" id="9"/>
          <p:cNvSpPr txBox="true"/>
          <p:nvPr/>
        </p:nvSpPr>
        <p:spPr>
          <a:xfrm rot="0">
            <a:off x="3401969" y="776053"/>
            <a:ext cx="12383194" cy="1903839"/>
          </a:xfrm>
          <a:prstGeom prst="rect">
            <a:avLst/>
          </a:prstGeom>
        </p:spPr>
        <p:txBody>
          <a:bodyPr anchor="t" rtlCol="false" tIns="0" lIns="0" bIns="0" rIns="0">
            <a:spAutoFit/>
          </a:bodyPr>
          <a:lstStyle/>
          <a:p>
            <a:pPr algn="just">
              <a:lnSpc>
                <a:spcPts val="3739"/>
              </a:lnSpc>
            </a:pPr>
            <a:r>
              <a:rPr lang="en-US" sz="2670">
                <a:solidFill>
                  <a:srgbClr val="293047"/>
                </a:solidFill>
                <a:latin typeface="Arial Bold"/>
              </a:rPr>
              <a:t>The autocorrelation function (ACF) reveals how the correlation between any two values of the signal changes as their separation changes. It is a time domain measure of the stochastic process memory, and does not reveal any information about the frequency content of the process.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4120389" y="2582469"/>
            <a:ext cx="10047222" cy="7235712"/>
          </a:xfrm>
          <a:custGeom>
            <a:avLst/>
            <a:gdLst/>
            <a:ahLst/>
            <a:cxnLst/>
            <a:rect r="r" b="b" t="t" l="l"/>
            <a:pathLst>
              <a:path h="7235712" w="10047222">
                <a:moveTo>
                  <a:pt x="0" y="0"/>
                </a:moveTo>
                <a:lnTo>
                  <a:pt x="10047222" y="0"/>
                </a:lnTo>
                <a:lnTo>
                  <a:pt x="10047222" y="7235712"/>
                </a:lnTo>
                <a:lnTo>
                  <a:pt x="0" y="7235712"/>
                </a:lnTo>
                <a:lnTo>
                  <a:pt x="0" y="0"/>
                </a:lnTo>
                <a:close/>
              </a:path>
            </a:pathLst>
          </a:custGeom>
          <a:blipFill>
            <a:blip r:embed="rId5"/>
            <a:stretch>
              <a:fillRect l="0" t="0" r="0" b="0"/>
            </a:stretch>
          </a:blipFill>
        </p:spPr>
      </p:sp>
      <p:sp>
        <p:nvSpPr>
          <p:cNvPr name="TextBox 8" id="8"/>
          <p:cNvSpPr txBox="true"/>
          <p:nvPr/>
        </p:nvSpPr>
        <p:spPr>
          <a:xfrm rot="0">
            <a:off x="17622334" y="77505"/>
            <a:ext cx="507325"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19</a:t>
            </a:r>
          </a:p>
        </p:txBody>
      </p:sp>
      <p:sp>
        <p:nvSpPr>
          <p:cNvPr name="TextBox 9" id="9"/>
          <p:cNvSpPr txBox="true"/>
          <p:nvPr/>
        </p:nvSpPr>
        <p:spPr>
          <a:xfrm rot="0">
            <a:off x="3401969" y="678630"/>
            <a:ext cx="12383194" cy="1903839"/>
          </a:xfrm>
          <a:prstGeom prst="rect">
            <a:avLst/>
          </a:prstGeom>
        </p:spPr>
        <p:txBody>
          <a:bodyPr anchor="t" rtlCol="false" tIns="0" lIns="0" bIns="0" rIns="0">
            <a:spAutoFit/>
          </a:bodyPr>
          <a:lstStyle/>
          <a:p>
            <a:pPr algn="just">
              <a:lnSpc>
                <a:spcPts val="3739"/>
              </a:lnSpc>
            </a:pPr>
            <a:r>
              <a:rPr lang="en-US" sz="2670">
                <a:solidFill>
                  <a:srgbClr val="293047"/>
                </a:solidFill>
                <a:latin typeface="Arial Bold"/>
              </a:rPr>
              <a:t>PACF (Partial Autocorrelation function) a single significant spike. It is measure of of relationship with other terms being accounted form (intervening lags) It can help us in understanding where our model fits in similart to that of ACF.</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4205681" y="4238760"/>
            <a:ext cx="12054716" cy="0"/>
          </a:xfrm>
          <a:prstGeom prst="line">
            <a:avLst/>
          </a:prstGeom>
          <a:ln cap="flat" w="114300">
            <a:solidFill>
              <a:srgbClr val="293047"/>
            </a:solidFill>
            <a:prstDash val="solid"/>
            <a:headEnd type="none" len="sm" w="sm"/>
            <a:tailEnd type="none" len="sm" w="sm"/>
          </a:ln>
        </p:spPr>
      </p:sp>
      <p:sp>
        <p:nvSpPr>
          <p:cNvPr name="Freeform 6" id="6"/>
          <p:cNvSpPr/>
          <p:nvPr/>
        </p:nvSpPr>
        <p:spPr>
          <a:xfrm flipH="false" flipV="false" rot="0">
            <a:off x="16260397" y="6196991"/>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TextBox 8" id="8"/>
          <p:cNvSpPr txBox="true"/>
          <p:nvPr/>
        </p:nvSpPr>
        <p:spPr>
          <a:xfrm rot="0">
            <a:off x="2043233" y="1254428"/>
            <a:ext cx="16379611" cy="2228215"/>
          </a:xfrm>
          <a:prstGeom prst="rect">
            <a:avLst/>
          </a:prstGeom>
        </p:spPr>
        <p:txBody>
          <a:bodyPr anchor="t" rtlCol="false" tIns="0" lIns="0" bIns="0" rIns="0">
            <a:spAutoFit/>
          </a:bodyPr>
          <a:lstStyle/>
          <a:p>
            <a:pPr algn="ctr">
              <a:lnSpc>
                <a:spcPts val="8959"/>
              </a:lnSpc>
            </a:pPr>
            <a:r>
              <a:rPr lang="en-US" sz="6399">
                <a:solidFill>
                  <a:srgbClr val="293047"/>
                </a:solidFill>
                <a:latin typeface="Canva Sans Bold"/>
              </a:rPr>
              <a:t>MAHATMA GANDHI CENTRAL UNIVERSITY , BIHAR</a:t>
            </a:r>
          </a:p>
        </p:txBody>
      </p:sp>
      <p:sp>
        <p:nvSpPr>
          <p:cNvPr name="TextBox 9" id="9"/>
          <p:cNvSpPr txBox="true"/>
          <p:nvPr/>
        </p:nvSpPr>
        <p:spPr>
          <a:xfrm rot="0">
            <a:off x="4205681" y="4817527"/>
            <a:ext cx="11545873" cy="1661795"/>
          </a:xfrm>
          <a:prstGeom prst="rect">
            <a:avLst/>
          </a:prstGeom>
        </p:spPr>
        <p:txBody>
          <a:bodyPr anchor="t" rtlCol="false" tIns="0" lIns="0" bIns="0" rIns="0">
            <a:spAutoFit/>
          </a:bodyPr>
          <a:lstStyle/>
          <a:p>
            <a:pPr algn="ctr">
              <a:lnSpc>
                <a:spcPts val="4480"/>
              </a:lnSpc>
              <a:spcBef>
                <a:spcPct val="0"/>
              </a:spcBef>
            </a:pPr>
            <a:r>
              <a:rPr lang="en-US" sz="3200">
                <a:solidFill>
                  <a:srgbClr val="293047"/>
                </a:solidFill>
                <a:latin typeface="Verdana Pro Bold"/>
              </a:rPr>
              <a:t>Decoding 25-Year Temperature Trends: Deep Learning Insights from Mahatma Gandhi Central University Time Series Data</a:t>
            </a:r>
          </a:p>
        </p:txBody>
      </p:sp>
      <p:sp>
        <p:nvSpPr>
          <p:cNvPr name="TextBox 10" id="10"/>
          <p:cNvSpPr txBox="true"/>
          <p:nvPr/>
        </p:nvSpPr>
        <p:spPr>
          <a:xfrm rot="0">
            <a:off x="17618762" y="448310"/>
            <a:ext cx="237083"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2</a:t>
            </a:r>
          </a:p>
        </p:txBody>
      </p:sp>
      <p:sp>
        <p:nvSpPr>
          <p:cNvPr name="TextBox 11" id="11"/>
          <p:cNvSpPr txBox="true"/>
          <p:nvPr/>
        </p:nvSpPr>
        <p:spPr>
          <a:xfrm rot="0">
            <a:off x="4538067" y="7117497"/>
            <a:ext cx="3086249" cy="521335"/>
          </a:xfrm>
          <a:prstGeom prst="rect">
            <a:avLst/>
          </a:prstGeom>
        </p:spPr>
        <p:txBody>
          <a:bodyPr anchor="t" rtlCol="false" tIns="0" lIns="0" bIns="0" rIns="0">
            <a:spAutoFit/>
          </a:bodyPr>
          <a:lstStyle/>
          <a:p>
            <a:pPr algn="ctr">
              <a:lnSpc>
                <a:spcPts val="4339"/>
              </a:lnSpc>
            </a:pPr>
            <a:r>
              <a:rPr lang="en-US" sz="3099">
                <a:solidFill>
                  <a:srgbClr val="293047"/>
                </a:solidFill>
                <a:latin typeface="Verdana Pro Bold"/>
              </a:rPr>
              <a:t>Presented By:</a:t>
            </a:r>
          </a:p>
        </p:txBody>
      </p:sp>
      <p:sp>
        <p:nvSpPr>
          <p:cNvPr name="TextBox 12" id="12"/>
          <p:cNvSpPr txBox="true"/>
          <p:nvPr/>
        </p:nvSpPr>
        <p:spPr>
          <a:xfrm rot="0">
            <a:off x="4538067" y="7925852"/>
            <a:ext cx="9211866" cy="481330"/>
          </a:xfrm>
          <a:prstGeom prst="rect">
            <a:avLst/>
          </a:prstGeom>
        </p:spPr>
        <p:txBody>
          <a:bodyPr anchor="t" rtlCol="false" tIns="0" lIns="0" bIns="0" rIns="0">
            <a:spAutoFit/>
          </a:bodyPr>
          <a:lstStyle/>
          <a:p>
            <a:pPr algn="ctr">
              <a:lnSpc>
                <a:spcPts val="3919"/>
              </a:lnSpc>
            </a:pPr>
            <a:r>
              <a:rPr lang="en-US" sz="2799">
                <a:solidFill>
                  <a:srgbClr val="293047"/>
                </a:solidFill>
                <a:latin typeface="Verdana Pro Bold"/>
              </a:rPr>
              <a:t>Arti Choudhary                                                   </a:t>
            </a:r>
          </a:p>
        </p:txBody>
      </p:sp>
      <p:sp>
        <p:nvSpPr>
          <p:cNvPr name="TextBox 13" id="13"/>
          <p:cNvSpPr txBox="true"/>
          <p:nvPr/>
        </p:nvSpPr>
        <p:spPr>
          <a:xfrm rot="0">
            <a:off x="4407389" y="8694202"/>
            <a:ext cx="10007650" cy="481330"/>
          </a:xfrm>
          <a:prstGeom prst="rect">
            <a:avLst/>
          </a:prstGeom>
        </p:spPr>
        <p:txBody>
          <a:bodyPr anchor="t" rtlCol="false" tIns="0" lIns="0" bIns="0" rIns="0">
            <a:spAutoFit/>
          </a:bodyPr>
          <a:lstStyle/>
          <a:p>
            <a:pPr algn="ctr">
              <a:lnSpc>
                <a:spcPts val="3919"/>
              </a:lnSpc>
            </a:pPr>
            <a:r>
              <a:rPr lang="en-US" sz="2799">
                <a:solidFill>
                  <a:srgbClr val="293047"/>
                </a:solidFill>
                <a:latin typeface="Verdana Pro Bold"/>
              </a:rPr>
              <a:t> Mukul Anand                                                            </a:t>
            </a:r>
          </a:p>
        </p:txBody>
      </p:sp>
      <p:sp>
        <p:nvSpPr>
          <p:cNvPr name="TextBox 14" id="14"/>
          <p:cNvSpPr txBox="true"/>
          <p:nvPr/>
        </p:nvSpPr>
        <p:spPr>
          <a:xfrm rot="0">
            <a:off x="4538067" y="9461283"/>
            <a:ext cx="2937867" cy="481330"/>
          </a:xfrm>
          <a:prstGeom prst="rect">
            <a:avLst/>
          </a:prstGeom>
        </p:spPr>
        <p:txBody>
          <a:bodyPr anchor="t" rtlCol="false" tIns="0" lIns="0" bIns="0" rIns="0">
            <a:spAutoFit/>
          </a:bodyPr>
          <a:lstStyle/>
          <a:p>
            <a:pPr algn="ctr">
              <a:lnSpc>
                <a:spcPts val="3919"/>
              </a:lnSpc>
            </a:pPr>
            <a:r>
              <a:rPr lang="en-US" sz="2799">
                <a:solidFill>
                  <a:srgbClr val="293047"/>
                </a:solidFill>
                <a:latin typeface="Verdana Pro Bold"/>
              </a:rPr>
              <a:t>Raunak Kumar</a:t>
            </a:r>
          </a:p>
        </p:txBody>
      </p:sp>
      <p:sp>
        <p:nvSpPr>
          <p:cNvPr name="TextBox 15" id="15"/>
          <p:cNvSpPr txBox="true"/>
          <p:nvPr/>
        </p:nvSpPr>
        <p:spPr>
          <a:xfrm rot="0">
            <a:off x="9441053" y="7917597"/>
            <a:ext cx="4140101" cy="481330"/>
          </a:xfrm>
          <a:prstGeom prst="rect">
            <a:avLst/>
          </a:prstGeom>
        </p:spPr>
        <p:txBody>
          <a:bodyPr anchor="t" rtlCol="false" tIns="0" lIns="0" bIns="0" rIns="0">
            <a:spAutoFit/>
          </a:bodyPr>
          <a:lstStyle/>
          <a:p>
            <a:pPr algn="ctr">
              <a:lnSpc>
                <a:spcPts val="3919"/>
              </a:lnSpc>
            </a:pPr>
            <a:r>
              <a:rPr lang="en-US" sz="2799">
                <a:solidFill>
                  <a:srgbClr val="293047"/>
                </a:solidFill>
                <a:latin typeface="Verdana Pro Bold"/>
              </a:rPr>
              <a:t>MGCU2020CSIT3006</a:t>
            </a:r>
          </a:p>
        </p:txBody>
      </p:sp>
      <p:sp>
        <p:nvSpPr>
          <p:cNvPr name="TextBox 16" id="16"/>
          <p:cNvSpPr txBox="true"/>
          <p:nvPr/>
        </p:nvSpPr>
        <p:spPr>
          <a:xfrm rot="0">
            <a:off x="9441053" y="8694202"/>
            <a:ext cx="4140101" cy="481330"/>
          </a:xfrm>
          <a:prstGeom prst="rect">
            <a:avLst/>
          </a:prstGeom>
        </p:spPr>
        <p:txBody>
          <a:bodyPr anchor="t" rtlCol="false" tIns="0" lIns="0" bIns="0" rIns="0">
            <a:spAutoFit/>
          </a:bodyPr>
          <a:lstStyle/>
          <a:p>
            <a:pPr algn="ctr">
              <a:lnSpc>
                <a:spcPts val="3919"/>
              </a:lnSpc>
            </a:pPr>
            <a:r>
              <a:rPr lang="en-US" sz="2799">
                <a:solidFill>
                  <a:srgbClr val="293047"/>
                </a:solidFill>
                <a:latin typeface="Verdana Pro Bold"/>
              </a:rPr>
              <a:t>MGCU2020CSIT3014</a:t>
            </a:r>
          </a:p>
        </p:txBody>
      </p:sp>
      <p:sp>
        <p:nvSpPr>
          <p:cNvPr name="TextBox 17" id="17"/>
          <p:cNvSpPr txBox="true"/>
          <p:nvPr/>
        </p:nvSpPr>
        <p:spPr>
          <a:xfrm rot="0">
            <a:off x="9441053" y="9470808"/>
            <a:ext cx="4140101" cy="481330"/>
          </a:xfrm>
          <a:prstGeom prst="rect">
            <a:avLst/>
          </a:prstGeom>
        </p:spPr>
        <p:txBody>
          <a:bodyPr anchor="t" rtlCol="false" tIns="0" lIns="0" bIns="0" rIns="0">
            <a:spAutoFit/>
          </a:bodyPr>
          <a:lstStyle/>
          <a:p>
            <a:pPr algn="ctr">
              <a:lnSpc>
                <a:spcPts val="3919"/>
              </a:lnSpc>
            </a:pPr>
            <a:r>
              <a:rPr lang="en-US" sz="2799">
                <a:solidFill>
                  <a:srgbClr val="293047"/>
                </a:solidFill>
                <a:latin typeface="Verdana Pro Bold"/>
              </a:rPr>
              <a:t>MGCU2020CSIT3020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635437" y="1780360"/>
            <a:ext cx="12395021" cy="5702057"/>
          </a:xfrm>
          <a:custGeom>
            <a:avLst/>
            <a:gdLst/>
            <a:ahLst/>
            <a:cxnLst/>
            <a:rect r="r" b="b" t="t" l="l"/>
            <a:pathLst>
              <a:path h="5702057" w="12395021">
                <a:moveTo>
                  <a:pt x="0" y="0"/>
                </a:moveTo>
                <a:lnTo>
                  <a:pt x="12395020" y="0"/>
                </a:lnTo>
                <a:lnTo>
                  <a:pt x="12395020" y="5702057"/>
                </a:lnTo>
                <a:lnTo>
                  <a:pt x="0" y="5702057"/>
                </a:lnTo>
                <a:lnTo>
                  <a:pt x="0" y="0"/>
                </a:lnTo>
                <a:close/>
              </a:path>
            </a:pathLst>
          </a:custGeom>
          <a:blipFill>
            <a:blip r:embed="rId5"/>
            <a:stretch>
              <a:fillRect l="0" t="0" r="0" b="0"/>
            </a:stretch>
          </a:blipFill>
        </p:spPr>
      </p:sp>
      <p:sp>
        <p:nvSpPr>
          <p:cNvPr name="TextBox 8" id="8"/>
          <p:cNvSpPr txBox="true"/>
          <p:nvPr/>
        </p:nvSpPr>
        <p:spPr>
          <a:xfrm rot="0">
            <a:off x="17622334" y="77505"/>
            <a:ext cx="540187"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20</a:t>
            </a:r>
          </a:p>
        </p:txBody>
      </p:sp>
      <p:sp>
        <p:nvSpPr>
          <p:cNvPr name="TextBox 9" id="9"/>
          <p:cNvSpPr txBox="true"/>
          <p:nvPr/>
        </p:nvSpPr>
        <p:spPr>
          <a:xfrm rot="0">
            <a:off x="3635437" y="7985298"/>
            <a:ext cx="12383194" cy="970389"/>
          </a:xfrm>
          <a:prstGeom prst="rect">
            <a:avLst/>
          </a:prstGeom>
        </p:spPr>
        <p:txBody>
          <a:bodyPr anchor="t" rtlCol="false" tIns="0" lIns="0" bIns="0" rIns="0">
            <a:spAutoFit/>
          </a:bodyPr>
          <a:lstStyle/>
          <a:p>
            <a:pPr algn="just">
              <a:lnSpc>
                <a:spcPts val="3739"/>
              </a:lnSpc>
            </a:pPr>
            <a:r>
              <a:rPr lang="en-US" sz="2670">
                <a:solidFill>
                  <a:srgbClr val="293047"/>
                </a:solidFill>
                <a:latin typeface="Arial Bold"/>
              </a:rPr>
              <a:t>Long-term increase or decrease in the data. The trend can be any function, such as linear or exponential, and can change direction over time.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2958226" y="4072645"/>
            <a:ext cx="12826938" cy="5434847"/>
          </a:xfrm>
          <a:custGeom>
            <a:avLst/>
            <a:gdLst/>
            <a:ahLst/>
            <a:cxnLst/>
            <a:rect r="r" b="b" t="t" l="l"/>
            <a:pathLst>
              <a:path h="5434847" w="12826938">
                <a:moveTo>
                  <a:pt x="0" y="0"/>
                </a:moveTo>
                <a:lnTo>
                  <a:pt x="12826937" y="0"/>
                </a:lnTo>
                <a:lnTo>
                  <a:pt x="12826937" y="5434846"/>
                </a:lnTo>
                <a:lnTo>
                  <a:pt x="0" y="5434846"/>
                </a:lnTo>
                <a:lnTo>
                  <a:pt x="0" y="0"/>
                </a:lnTo>
                <a:close/>
              </a:path>
            </a:pathLst>
          </a:custGeom>
          <a:blipFill>
            <a:blip r:embed="rId5"/>
            <a:stretch>
              <a:fillRect l="0" t="0" r="0" b="0"/>
            </a:stretch>
          </a:blipFill>
        </p:spPr>
      </p:sp>
      <p:sp>
        <p:nvSpPr>
          <p:cNvPr name="TextBox 8" id="8"/>
          <p:cNvSpPr txBox="true"/>
          <p:nvPr/>
        </p:nvSpPr>
        <p:spPr>
          <a:xfrm rot="0">
            <a:off x="17622334" y="77505"/>
            <a:ext cx="466844"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21</a:t>
            </a:r>
          </a:p>
        </p:txBody>
      </p:sp>
      <p:sp>
        <p:nvSpPr>
          <p:cNvPr name="TextBox 9" id="9"/>
          <p:cNvSpPr txBox="true"/>
          <p:nvPr/>
        </p:nvSpPr>
        <p:spPr>
          <a:xfrm rot="0">
            <a:off x="3401969" y="1495823"/>
            <a:ext cx="12383194" cy="2370564"/>
          </a:xfrm>
          <a:prstGeom prst="rect">
            <a:avLst/>
          </a:prstGeom>
        </p:spPr>
        <p:txBody>
          <a:bodyPr anchor="t" rtlCol="false" tIns="0" lIns="0" bIns="0" rIns="0">
            <a:spAutoFit/>
          </a:bodyPr>
          <a:lstStyle/>
          <a:p>
            <a:pPr algn="just">
              <a:lnSpc>
                <a:spcPts val="3739"/>
              </a:lnSpc>
            </a:pPr>
            <a:r>
              <a:rPr lang="en-US" sz="2670">
                <a:solidFill>
                  <a:srgbClr val="293047"/>
                </a:solidFill>
                <a:latin typeface="Arial Bold"/>
              </a:rPr>
              <a:t>Seasonality is a variation that occurs at specific regular intervals of less than a year. Seasonality can occur on different time spans such as daily, weekly, monthly, or yearly. Finally, cyclic variations are rises and falls that are not of a fixed frequency. An important characteristic of time-series is stationarity.</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487093" y="3159682"/>
            <a:ext cx="12543365" cy="6880129"/>
          </a:xfrm>
          <a:custGeom>
            <a:avLst/>
            <a:gdLst/>
            <a:ahLst/>
            <a:cxnLst/>
            <a:rect r="r" b="b" t="t" l="l"/>
            <a:pathLst>
              <a:path h="6880129" w="12543365">
                <a:moveTo>
                  <a:pt x="0" y="0"/>
                </a:moveTo>
                <a:lnTo>
                  <a:pt x="12543364" y="0"/>
                </a:lnTo>
                <a:lnTo>
                  <a:pt x="12543364" y="6880129"/>
                </a:lnTo>
                <a:lnTo>
                  <a:pt x="0" y="6880129"/>
                </a:lnTo>
                <a:lnTo>
                  <a:pt x="0" y="0"/>
                </a:lnTo>
                <a:close/>
              </a:path>
            </a:pathLst>
          </a:custGeom>
          <a:blipFill>
            <a:blip r:embed="rId5"/>
            <a:stretch>
              <a:fillRect l="0" t="0" r="0" b="0"/>
            </a:stretch>
          </a:blipFill>
        </p:spPr>
      </p:sp>
      <p:sp>
        <p:nvSpPr>
          <p:cNvPr name="TextBox 8" id="8"/>
          <p:cNvSpPr txBox="true"/>
          <p:nvPr/>
        </p:nvSpPr>
        <p:spPr>
          <a:xfrm rot="0">
            <a:off x="17622334" y="77505"/>
            <a:ext cx="473988"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22</a:t>
            </a:r>
          </a:p>
        </p:txBody>
      </p:sp>
      <p:sp>
        <p:nvSpPr>
          <p:cNvPr name="TextBox 9" id="9"/>
          <p:cNvSpPr txBox="true"/>
          <p:nvPr/>
        </p:nvSpPr>
        <p:spPr>
          <a:xfrm rot="0">
            <a:off x="3401969" y="1218385"/>
            <a:ext cx="12383194" cy="1903839"/>
          </a:xfrm>
          <a:prstGeom prst="rect">
            <a:avLst/>
          </a:prstGeom>
        </p:spPr>
        <p:txBody>
          <a:bodyPr anchor="t" rtlCol="false" tIns="0" lIns="0" bIns="0" rIns="0">
            <a:spAutoFit/>
          </a:bodyPr>
          <a:lstStyle/>
          <a:p>
            <a:pPr algn="just">
              <a:lnSpc>
                <a:spcPts val="3739"/>
              </a:lnSpc>
            </a:pPr>
            <a:r>
              <a:rPr lang="en-US" sz="2670">
                <a:solidFill>
                  <a:srgbClr val="293047"/>
                </a:solidFill>
                <a:latin typeface="Arial Bold"/>
              </a:rPr>
              <a:t>Residuals in a statistical or machine learning model are the differences between observed and predicted values of data. They are a diagnostic measure used when assessing the quality of a model. They are also known as errors.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688245" y="1028700"/>
            <a:ext cx="11810643" cy="8742343"/>
          </a:xfrm>
          <a:custGeom>
            <a:avLst/>
            <a:gdLst/>
            <a:ahLst/>
            <a:cxnLst/>
            <a:rect r="r" b="b" t="t" l="l"/>
            <a:pathLst>
              <a:path h="8742343" w="11810643">
                <a:moveTo>
                  <a:pt x="0" y="0"/>
                </a:moveTo>
                <a:lnTo>
                  <a:pt x="11810643" y="0"/>
                </a:lnTo>
                <a:lnTo>
                  <a:pt x="11810643" y="8742343"/>
                </a:lnTo>
                <a:lnTo>
                  <a:pt x="0" y="8742343"/>
                </a:lnTo>
                <a:lnTo>
                  <a:pt x="0" y="0"/>
                </a:lnTo>
                <a:close/>
              </a:path>
            </a:pathLst>
          </a:custGeom>
          <a:blipFill>
            <a:blip r:embed="rId5"/>
            <a:stretch>
              <a:fillRect l="0" t="0" r="0" b="0"/>
            </a:stretch>
          </a:blipFill>
        </p:spPr>
      </p:sp>
      <p:sp>
        <p:nvSpPr>
          <p:cNvPr name="TextBox 8" id="8"/>
          <p:cNvSpPr txBox="true"/>
          <p:nvPr/>
        </p:nvSpPr>
        <p:spPr>
          <a:xfrm rot="0">
            <a:off x="17622334" y="77505"/>
            <a:ext cx="487442"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685363" y="897539"/>
            <a:ext cx="12133559" cy="8491921"/>
          </a:xfrm>
          <a:custGeom>
            <a:avLst/>
            <a:gdLst/>
            <a:ahLst/>
            <a:cxnLst/>
            <a:rect r="r" b="b" t="t" l="l"/>
            <a:pathLst>
              <a:path h="8491921" w="12133559">
                <a:moveTo>
                  <a:pt x="0" y="0"/>
                </a:moveTo>
                <a:lnTo>
                  <a:pt x="12133558" y="0"/>
                </a:lnTo>
                <a:lnTo>
                  <a:pt x="12133558" y="8491922"/>
                </a:lnTo>
                <a:lnTo>
                  <a:pt x="0" y="8491922"/>
                </a:lnTo>
                <a:lnTo>
                  <a:pt x="0" y="0"/>
                </a:lnTo>
                <a:close/>
              </a:path>
            </a:pathLst>
          </a:custGeom>
          <a:blipFill>
            <a:blip r:embed="rId5"/>
            <a:stretch>
              <a:fillRect l="0" t="0" r="0" b="0"/>
            </a:stretch>
          </a:blipFill>
        </p:spPr>
      </p:sp>
      <p:sp>
        <p:nvSpPr>
          <p:cNvPr name="TextBox 8" id="8"/>
          <p:cNvSpPr txBox="true"/>
          <p:nvPr/>
        </p:nvSpPr>
        <p:spPr>
          <a:xfrm rot="0">
            <a:off x="17622334" y="77505"/>
            <a:ext cx="498157"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315959" y="771842"/>
            <a:ext cx="12555214" cy="8807389"/>
          </a:xfrm>
          <a:custGeom>
            <a:avLst/>
            <a:gdLst/>
            <a:ahLst/>
            <a:cxnLst/>
            <a:rect r="r" b="b" t="t" l="l"/>
            <a:pathLst>
              <a:path h="8807389" w="12555214">
                <a:moveTo>
                  <a:pt x="0" y="0"/>
                </a:moveTo>
                <a:lnTo>
                  <a:pt x="12555214" y="0"/>
                </a:lnTo>
                <a:lnTo>
                  <a:pt x="12555214" y="8807389"/>
                </a:lnTo>
                <a:lnTo>
                  <a:pt x="0" y="8807389"/>
                </a:lnTo>
                <a:lnTo>
                  <a:pt x="0" y="0"/>
                </a:lnTo>
                <a:close/>
              </a:path>
            </a:pathLst>
          </a:custGeom>
          <a:blipFill>
            <a:blip r:embed="rId5"/>
            <a:stretch>
              <a:fillRect l="0" t="0" r="0" b="0"/>
            </a:stretch>
          </a:blipFill>
        </p:spPr>
      </p:sp>
      <p:sp>
        <p:nvSpPr>
          <p:cNvPr name="TextBox 8" id="8"/>
          <p:cNvSpPr txBox="true"/>
          <p:nvPr/>
        </p:nvSpPr>
        <p:spPr>
          <a:xfrm rot="0">
            <a:off x="17622334" y="77505"/>
            <a:ext cx="492085"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435158" y="1205587"/>
            <a:ext cx="12316816" cy="8052713"/>
          </a:xfrm>
          <a:custGeom>
            <a:avLst/>
            <a:gdLst/>
            <a:ahLst/>
            <a:cxnLst/>
            <a:rect r="r" b="b" t="t" l="l"/>
            <a:pathLst>
              <a:path h="8052713" w="12316816">
                <a:moveTo>
                  <a:pt x="0" y="0"/>
                </a:moveTo>
                <a:lnTo>
                  <a:pt x="12316816" y="0"/>
                </a:lnTo>
                <a:lnTo>
                  <a:pt x="12316816" y="8052713"/>
                </a:lnTo>
                <a:lnTo>
                  <a:pt x="0" y="8052713"/>
                </a:lnTo>
                <a:lnTo>
                  <a:pt x="0" y="0"/>
                </a:lnTo>
                <a:close/>
              </a:path>
            </a:pathLst>
          </a:custGeom>
          <a:blipFill>
            <a:blip r:embed="rId5"/>
            <a:stretch>
              <a:fillRect l="0" t="0" r="0" b="0"/>
            </a:stretch>
          </a:blipFill>
        </p:spPr>
      </p:sp>
      <p:sp>
        <p:nvSpPr>
          <p:cNvPr name="TextBox 8" id="8"/>
          <p:cNvSpPr txBox="true"/>
          <p:nvPr/>
        </p:nvSpPr>
        <p:spPr>
          <a:xfrm rot="0">
            <a:off x="17622334" y="77505"/>
            <a:ext cx="514707"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384356" y="453810"/>
            <a:ext cx="12418421" cy="9379379"/>
          </a:xfrm>
          <a:custGeom>
            <a:avLst/>
            <a:gdLst/>
            <a:ahLst/>
            <a:cxnLst/>
            <a:rect r="r" b="b" t="t" l="l"/>
            <a:pathLst>
              <a:path h="9379379" w="12418421">
                <a:moveTo>
                  <a:pt x="0" y="0"/>
                </a:moveTo>
                <a:lnTo>
                  <a:pt x="12418421" y="0"/>
                </a:lnTo>
                <a:lnTo>
                  <a:pt x="12418421" y="9379380"/>
                </a:lnTo>
                <a:lnTo>
                  <a:pt x="0" y="9379380"/>
                </a:lnTo>
                <a:lnTo>
                  <a:pt x="0" y="0"/>
                </a:lnTo>
                <a:close/>
              </a:path>
            </a:pathLst>
          </a:custGeom>
          <a:blipFill>
            <a:blip r:embed="rId5"/>
            <a:stretch>
              <a:fillRect l="0" t="0" r="0" b="0"/>
            </a:stretch>
          </a:blipFill>
        </p:spPr>
      </p:sp>
      <p:sp>
        <p:nvSpPr>
          <p:cNvPr name="TextBox 8" id="8"/>
          <p:cNvSpPr txBox="true"/>
          <p:nvPr/>
        </p:nvSpPr>
        <p:spPr>
          <a:xfrm rot="0">
            <a:off x="17622334" y="130278"/>
            <a:ext cx="449937"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073087" y="3159682"/>
            <a:ext cx="13753308" cy="4428149"/>
          </a:xfrm>
          <a:custGeom>
            <a:avLst/>
            <a:gdLst/>
            <a:ahLst/>
            <a:cxnLst/>
            <a:rect r="r" b="b" t="t" l="l"/>
            <a:pathLst>
              <a:path h="4428149" w="13753308">
                <a:moveTo>
                  <a:pt x="0" y="0"/>
                </a:moveTo>
                <a:lnTo>
                  <a:pt x="13753309" y="0"/>
                </a:lnTo>
                <a:lnTo>
                  <a:pt x="13753309" y="4428149"/>
                </a:lnTo>
                <a:lnTo>
                  <a:pt x="0" y="4428149"/>
                </a:lnTo>
                <a:lnTo>
                  <a:pt x="0" y="0"/>
                </a:lnTo>
                <a:close/>
              </a:path>
            </a:pathLst>
          </a:custGeom>
          <a:blipFill>
            <a:blip r:embed="rId5"/>
            <a:stretch>
              <a:fillRect l="0" t="0" r="0" b="0"/>
            </a:stretch>
          </a:blipFill>
        </p:spPr>
      </p:sp>
      <p:sp>
        <p:nvSpPr>
          <p:cNvPr name="TextBox 8" id="8"/>
          <p:cNvSpPr txBox="true"/>
          <p:nvPr/>
        </p:nvSpPr>
        <p:spPr>
          <a:xfrm rot="0">
            <a:off x="17622334" y="77505"/>
            <a:ext cx="497800"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493371" y="2127477"/>
            <a:ext cx="11301259" cy="6032047"/>
          </a:xfrm>
          <a:custGeom>
            <a:avLst/>
            <a:gdLst/>
            <a:ahLst/>
            <a:cxnLst/>
            <a:rect r="r" b="b" t="t" l="l"/>
            <a:pathLst>
              <a:path h="6032047" w="11301259">
                <a:moveTo>
                  <a:pt x="0" y="0"/>
                </a:moveTo>
                <a:lnTo>
                  <a:pt x="11301258" y="0"/>
                </a:lnTo>
                <a:lnTo>
                  <a:pt x="11301258" y="6032046"/>
                </a:lnTo>
                <a:lnTo>
                  <a:pt x="0" y="6032046"/>
                </a:lnTo>
                <a:lnTo>
                  <a:pt x="0" y="0"/>
                </a:lnTo>
                <a:close/>
              </a:path>
            </a:pathLst>
          </a:custGeom>
          <a:blipFill>
            <a:blip r:embed="rId5"/>
            <a:stretch>
              <a:fillRect l="0" t="0" r="0" b="0"/>
            </a:stretch>
          </a:blipFill>
        </p:spPr>
      </p:sp>
      <p:sp>
        <p:nvSpPr>
          <p:cNvPr name="Freeform 8" id="8"/>
          <p:cNvSpPr/>
          <p:nvPr/>
        </p:nvSpPr>
        <p:spPr>
          <a:xfrm flipH="false" flipV="false" rot="0">
            <a:off x="3295900" y="1940521"/>
            <a:ext cx="12734558" cy="6974661"/>
          </a:xfrm>
          <a:custGeom>
            <a:avLst/>
            <a:gdLst/>
            <a:ahLst/>
            <a:cxnLst/>
            <a:rect r="r" b="b" t="t" l="l"/>
            <a:pathLst>
              <a:path h="6974661" w="12734558">
                <a:moveTo>
                  <a:pt x="0" y="0"/>
                </a:moveTo>
                <a:lnTo>
                  <a:pt x="12734557" y="0"/>
                </a:lnTo>
                <a:lnTo>
                  <a:pt x="12734557" y="6974661"/>
                </a:lnTo>
                <a:lnTo>
                  <a:pt x="0" y="6974661"/>
                </a:lnTo>
                <a:lnTo>
                  <a:pt x="0" y="0"/>
                </a:lnTo>
                <a:close/>
              </a:path>
            </a:pathLst>
          </a:custGeom>
          <a:blipFill>
            <a:blip r:embed="rId6"/>
            <a:stretch>
              <a:fillRect l="0" t="0" r="0" b="0"/>
            </a:stretch>
          </a:blipFill>
        </p:spPr>
      </p:sp>
      <p:sp>
        <p:nvSpPr>
          <p:cNvPr name="TextBox 9" id="9"/>
          <p:cNvSpPr txBox="true"/>
          <p:nvPr/>
        </p:nvSpPr>
        <p:spPr>
          <a:xfrm rot="0">
            <a:off x="17622334" y="4704"/>
            <a:ext cx="514469"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960722"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7659121">
            <a:off x="14473353" y="5797938"/>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2068246" y="1428163"/>
            <a:ext cx="3268068" cy="3268068"/>
            <a:chOff x="0" y="0"/>
            <a:chExt cx="6350000" cy="6350000"/>
          </a:xfrm>
        </p:grpSpPr>
        <p:sp>
          <p:nvSpPr>
            <p:cNvPr name="Freeform 7" id="7"/>
            <p:cNvSpPr/>
            <p:nvPr/>
          </p:nvSpPr>
          <p:spPr>
            <a:xfrm flipH="false" flipV="false" rot="0">
              <a:off x="0" y="0"/>
              <a:ext cx="6351270" cy="6350000"/>
            </a:xfrm>
            <a:custGeom>
              <a:avLst/>
              <a:gdLst/>
              <a:ahLst/>
              <a:cxnLst/>
              <a:rect r="r" b="b" t="t" l="l"/>
              <a:pathLst>
                <a:path h="6350000" w="635127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l="0" t="0" r="0" b="-28753"/>
              </a:stretch>
            </a:blipFill>
          </p:spPr>
        </p:sp>
      </p:grpSp>
      <p:grpSp>
        <p:nvGrpSpPr>
          <p:cNvPr name="Group 8" id="8"/>
          <p:cNvGrpSpPr>
            <a:grpSpLocks noChangeAspect="true"/>
          </p:cNvGrpSpPr>
          <p:nvPr/>
        </p:nvGrpSpPr>
        <p:grpSpPr>
          <a:xfrm rot="0">
            <a:off x="2062244" y="5913917"/>
            <a:ext cx="3103546" cy="3103546"/>
            <a:chOff x="0" y="0"/>
            <a:chExt cx="8909050" cy="8909050"/>
          </a:xfrm>
        </p:grpSpPr>
        <p:sp>
          <p:nvSpPr>
            <p:cNvPr name="Freeform 9" id="9"/>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4F88EB"/>
            </a:solidFill>
          </p:spPr>
        </p:sp>
        <p:sp>
          <p:nvSpPr>
            <p:cNvPr name="Freeform 10" id="10"/>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5"/>
              <a:stretch>
                <a:fillRect l="223" t="-9149" r="223" b="-9149"/>
              </a:stretch>
            </a:blipFill>
          </p:spPr>
        </p:sp>
        <p:sp>
          <p:nvSpPr>
            <p:cNvPr name="Freeform 11" id="11"/>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222123"/>
            </a:solidFill>
          </p:spPr>
        </p:sp>
      </p:grpSp>
      <p:grpSp>
        <p:nvGrpSpPr>
          <p:cNvPr name="Group 12" id="12"/>
          <p:cNvGrpSpPr>
            <a:grpSpLocks noChangeAspect="true"/>
          </p:cNvGrpSpPr>
          <p:nvPr/>
        </p:nvGrpSpPr>
        <p:grpSpPr>
          <a:xfrm rot="0">
            <a:off x="12858692" y="5913917"/>
            <a:ext cx="3103546" cy="3103546"/>
            <a:chOff x="0" y="0"/>
            <a:chExt cx="8909050" cy="8909050"/>
          </a:xfrm>
        </p:grpSpPr>
        <p:sp>
          <p:nvSpPr>
            <p:cNvPr name="Freeform 13" id="13"/>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4F88EB"/>
            </a:solidFill>
          </p:spPr>
        </p:sp>
        <p:sp>
          <p:nvSpPr>
            <p:cNvPr name="Freeform 14" id="14"/>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6"/>
              <a:stretch>
                <a:fillRect l="223" t="-10693" r="223" b="-10693"/>
              </a:stretch>
            </a:blipFill>
          </p:spPr>
        </p:sp>
        <p:sp>
          <p:nvSpPr>
            <p:cNvPr name="Freeform 15" id="15"/>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222123"/>
            </a:solidFill>
          </p:spPr>
        </p:sp>
      </p:grpSp>
      <p:grpSp>
        <p:nvGrpSpPr>
          <p:cNvPr name="Group 16" id="16"/>
          <p:cNvGrpSpPr>
            <a:grpSpLocks noChangeAspect="true"/>
          </p:cNvGrpSpPr>
          <p:nvPr/>
        </p:nvGrpSpPr>
        <p:grpSpPr>
          <a:xfrm rot="0">
            <a:off x="7460468" y="5913917"/>
            <a:ext cx="3103546" cy="3103546"/>
            <a:chOff x="0" y="0"/>
            <a:chExt cx="8909050" cy="8909050"/>
          </a:xfrm>
        </p:grpSpPr>
        <p:sp>
          <p:nvSpPr>
            <p:cNvPr name="Freeform 17" id="17"/>
            <p:cNvSpPr/>
            <p:nvPr/>
          </p:nvSpPr>
          <p:spPr>
            <a:xfrm flipH="false" flipV="false" rot="0">
              <a:off x="-210012" y="2402"/>
              <a:ext cx="9329074" cy="8904246"/>
            </a:xfrm>
            <a:custGeom>
              <a:avLst/>
              <a:gdLst/>
              <a:ahLst/>
              <a:cxnLst/>
              <a:rect r="r" b="b" t="t" l="l"/>
              <a:pathLst>
                <a:path h="8904246" w="9329074">
                  <a:moveTo>
                    <a:pt x="4664537" y="7123"/>
                  </a:moveTo>
                  <a:cubicBezTo>
                    <a:pt x="3071756" y="0"/>
                    <a:pt x="1596908" y="845651"/>
                    <a:pt x="798454" y="2223865"/>
                  </a:cubicBezTo>
                  <a:cubicBezTo>
                    <a:pt x="0" y="3602079"/>
                    <a:pt x="0" y="5302167"/>
                    <a:pt x="798454" y="6680382"/>
                  </a:cubicBezTo>
                  <a:cubicBezTo>
                    <a:pt x="1596908" y="8058595"/>
                    <a:pt x="3071756" y="8904246"/>
                    <a:pt x="4664537" y="8897123"/>
                  </a:cubicBezTo>
                  <a:cubicBezTo>
                    <a:pt x="6257318" y="8904246"/>
                    <a:pt x="7732166" y="8058595"/>
                    <a:pt x="8530620" y="6680382"/>
                  </a:cubicBezTo>
                  <a:cubicBezTo>
                    <a:pt x="9329074" y="5302167"/>
                    <a:pt x="9329074" y="3602079"/>
                    <a:pt x="8530620" y="2223865"/>
                  </a:cubicBezTo>
                  <a:cubicBezTo>
                    <a:pt x="7732166" y="845651"/>
                    <a:pt x="6257318" y="0"/>
                    <a:pt x="4664537" y="7123"/>
                  </a:cubicBezTo>
                  <a:close/>
                </a:path>
              </a:pathLst>
            </a:custGeom>
            <a:solidFill>
              <a:srgbClr val="4F88EB"/>
            </a:solidFill>
          </p:spPr>
        </p:sp>
        <p:sp>
          <p:nvSpPr>
            <p:cNvPr name="Freeform 18" id="18"/>
            <p:cNvSpPr/>
            <p:nvPr/>
          </p:nvSpPr>
          <p:spPr>
            <a:xfrm flipH="false" flipV="false" rot="0">
              <a:off x="63863" y="263805"/>
              <a:ext cx="8781323" cy="8381440"/>
            </a:xfrm>
            <a:custGeom>
              <a:avLst/>
              <a:gdLst/>
              <a:ahLst/>
              <a:cxnLst/>
              <a:rect r="r" b="b" t="t" l="l"/>
              <a:pathLst>
                <a:path h="8381440" w="8781323">
                  <a:moveTo>
                    <a:pt x="4390662" y="6705"/>
                  </a:moveTo>
                  <a:cubicBezTo>
                    <a:pt x="2891400" y="0"/>
                    <a:pt x="1503147" y="795999"/>
                    <a:pt x="751573" y="2093292"/>
                  </a:cubicBezTo>
                  <a:cubicBezTo>
                    <a:pt x="0" y="3390586"/>
                    <a:pt x="0" y="4990854"/>
                    <a:pt x="751573" y="6288148"/>
                  </a:cubicBezTo>
                  <a:cubicBezTo>
                    <a:pt x="1503147" y="7585441"/>
                    <a:pt x="2891400" y="8381440"/>
                    <a:pt x="4390662" y="8374735"/>
                  </a:cubicBezTo>
                  <a:cubicBezTo>
                    <a:pt x="5889924" y="8381440"/>
                    <a:pt x="7278177" y="7585441"/>
                    <a:pt x="8029751" y="6288148"/>
                  </a:cubicBezTo>
                  <a:cubicBezTo>
                    <a:pt x="8781323" y="4990854"/>
                    <a:pt x="8781323" y="3390586"/>
                    <a:pt x="8029751" y="2093292"/>
                  </a:cubicBezTo>
                  <a:cubicBezTo>
                    <a:pt x="7278177" y="795999"/>
                    <a:pt x="5889924" y="0"/>
                    <a:pt x="4390662" y="6705"/>
                  </a:cubicBezTo>
                  <a:close/>
                </a:path>
              </a:pathLst>
            </a:custGeom>
            <a:blipFill>
              <a:blip r:embed="rId7"/>
              <a:stretch>
                <a:fillRect l="223" t="-472" r="223" b="-472"/>
              </a:stretch>
            </a:blipFill>
          </p:spPr>
        </p:sp>
        <p:sp>
          <p:nvSpPr>
            <p:cNvPr name="Freeform 19" id="19"/>
            <p:cNvSpPr/>
            <p:nvPr/>
          </p:nvSpPr>
          <p:spPr>
            <a:xfrm flipH="false" flipV="false" rot="0">
              <a:off x="0" y="0"/>
              <a:ext cx="8909050" cy="8909050"/>
            </a:xfrm>
            <a:custGeom>
              <a:avLst/>
              <a:gdLst/>
              <a:ahLst/>
              <a:cxnLst/>
              <a:rect r="r" b="b" t="t" l="l"/>
              <a:pathLst>
                <a:path h="8909050" w="8909050">
                  <a:moveTo>
                    <a:pt x="4454525" y="8909050"/>
                  </a:moveTo>
                  <a:cubicBezTo>
                    <a:pt x="3264662" y="8909050"/>
                    <a:pt x="2146046" y="8445500"/>
                    <a:pt x="1304544" y="7603744"/>
                  </a:cubicBezTo>
                  <a:cubicBezTo>
                    <a:pt x="895477" y="7194550"/>
                    <a:pt x="574294" y="6718173"/>
                    <a:pt x="350012" y="6187694"/>
                  </a:cubicBezTo>
                  <a:cubicBezTo>
                    <a:pt x="117729" y="5638673"/>
                    <a:pt x="0" y="5055489"/>
                    <a:pt x="0" y="4454525"/>
                  </a:cubicBezTo>
                  <a:cubicBezTo>
                    <a:pt x="0" y="3854704"/>
                    <a:pt x="117475" y="3272282"/>
                    <a:pt x="349377" y="2723642"/>
                  </a:cubicBezTo>
                  <a:cubicBezTo>
                    <a:pt x="573405" y="2193163"/>
                    <a:pt x="894207" y="1716786"/>
                    <a:pt x="1302766" y="1307338"/>
                  </a:cubicBezTo>
                  <a:cubicBezTo>
                    <a:pt x="2144141" y="464312"/>
                    <a:pt x="3263519" y="0"/>
                    <a:pt x="4454525" y="0"/>
                  </a:cubicBezTo>
                  <a:cubicBezTo>
                    <a:pt x="5055362" y="0"/>
                    <a:pt x="5638419" y="117729"/>
                    <a:pt x="6187440" y="350012"/>
                  </a:cubicBezTo>
                  <a:cubicBezTo>
                    <a:pt x="6717792" y="574294"/>
                    <a:pt x="7194296" y="895477"/>
                    <a:pt x="7603490" y="1304544"/>
                  </a:cubicBezTo>
                  <a:cubicBezTo>
                    <a:pt x="8445373" y="2146046"/>
                    <a:pt x="8909050" y="3264789"/>
                    <a:pt x="8909050" y="4454652"/>
                  </a:cubicBezTo>
                  <a:cubicBezTo>
                    <a:pt x="8909050" y="5644769"/>
                    <a:pt x="8445246" y="6763766"/>
                    <a:pt x="7602982" y="7605268"/>
                  </a:cubicBezTo>
                  <a:cubicBezTo>
                    <a:pt x="7193789" y="8014208"/>
                    <a:pt x="6717285" y="8335138"/>
                    <a:pt x="6186932" y="8559419"/>
                  </a:cubicBezTo>
                  <a:cubicBezTo>
                    <a:pt x="5637911" y="8791321"/>
                    <a:pt x="5055108" y="8909050"/>
                    <a:pt x="4454525" y="8909050"/>
                  </a:cubicBezTo>
                  <a:close/>
                  <a:moveTo>
                    <a:pt x="4454525" y="19050"/>
                  </a:moveTo>
                  <a:cubicBezTo>
                    <a:pt x="3268599" y="19050"/>
                    <a:pt x="2154047" y="481330"/>
                    <a:pt x="1316228" y="1320800"/>
                  </a:cubicBezTo>
                  <a:cubicBezTo>
                    <a:pt x="909447" y="1728343"/>
                    <a:pt x="590042" y="2202815"/>
                    <a:pt x="366903" y="2731008"/>
                  </a:cubicBezTo>
                  <a:cubicBezTo>
                    <a:pt x="136017" y="3277362"/>
                    <a:pt x="19050" y="3857244"/>
                    <a:pt x="19050" y="4454525"/>
                  </a:cubicBezTo>
                  <a:cubicBezTo>
                    <a:pt x="19050" y="5052949"/>
                    <a:pt x="136271" y="5633593"/>
                    <a:pt x="367538" y="6180328"/>
                  </a:cubicBezTo>
                  <a:cubicBezTo>
                    <a:pt x="590931" y="6708522"/>
                    <a:pt x="910717" y="7182866"/>
                    <a:pt x="1318006" y="7590282"/>
                  </a:cubicBezTo>
                  <a:cubicBezTo>
                    <a:pt x="2155825" y="8428355"/>
                    <a:pt x="3269742" y="8890000"/>
                    <a:pt x="4454525" y="8890000"/>
                  </a:cubicBezTo>
                  <a:cubicBezTo>
                    <a:pt x="5052568" y="8890000"/>
                    <a:pt x="5632958" y="8772779"/>
                    <a:pt x="6179439" y="8541766"/>
                  </a:cubicBezTo>
                  <a:cubicBezTo>
                    <a:pt x="6707632" y="8318500"/>
                    <a:pt x="7181977" y="7998841"/>
                    <a:pt x="7589520" y="7591679"/>
                  </a:cubicBezTo>
                  <a:cubicBezTo>
                    <a:pt x="8428101" y="6753733"/>
                    <a:pt x="8890000" y="5639562"/>
                    <a:pt x="8890000" y="4454525"/>
                  </a:cubicBezTo>
                  <a:cubicBezTo>
                    <a:pt x="8890000" y="3269742"/>
                    <a:pt x="8428355" y="2155825"/>
                    <a:pt x="7590028" y="1317879"/>
                  </a:cubicBezTo>
                  <a:cubicBezTo>
                    <a:pt x="7182612" y="910590"/>
                    <a:pt x="6708140" y="590931"/>
                    <a:pt x="6180074" y="367538"/>
                  </a:cubicBezTo>
                  <a:cubicBezTo>
                    <a:pt x="5633339" y="136271"/>
                    <a:pt x="5052822" y="19050"/>
                    <a:pt x="4454525" y="19050"/>
                  </a:cubicBezTo>
                  <a:close/>
                  <a:moveTo>
                    <a:pt x="4454525" y="8648065"/>
                  </a:moveTo>
                  <a:cubicBezTo>
                    <a:pt x="3334385" y="8648065"/>
                    <a:pt x="2281301" y="8211693"/>
                    <a:pt x="1489075" y="7419213"/>
                  </a:cubicBezTo>
                  <a:cubicBezTo>
                    <a:pt x="697103" y="6626987"/>
                    <a:pt x="260985" y="5574157"/>
                    <a:pt x="260985" y="4454525"/>
                  </a:cubicBezTo>
                  <a:cubicBezTo>
                    <a:pt x="260985" y="3889756"/>
                    <a:pt x="371602" y="3341497"/>
                    <a:pt x="589788" y="2824988"/>
                  </a:cubicBezTo>
                  <a:cubicBezTo>
                    <a:pt x="800735" y="2325624"/>
                    <a:pt x="1102741" y="1877060"/>
                    <a:pt x="1487297" y="1491742"/>
                  </a:cubicBezTo>
                  <a:cubicBezTo>
                    <a:pt x="2279396" y="698119"/>
                    <a:pt x="3333242" y="260985"/>
                    <a:pt x="4454398" y="260985"/>
                  </a:cubicBezTo>
                  <a:cubicBezTo>
                    <a:pt x="5573776" y="260985"/>
                    <a:pt x="6626606" y="697103"/>
                    <a:pt x="7418832" y="1488948"/>
                  </a:cubicBezTo>
                  <a:cubicBezTo>
                    <a:pt x="8211438" y="2281174"/>
                    <a:pt x="8647937" y="3334385"/>
                    <a:pt x="8647937" y="4454398"/>
                  </a:cubicBezTo>
                  <a:cubicBezTo>
                    <a:pt x="8647937" y="5574792"/>
                    <a:pt x="8211311" y="6628130"/>
                    <a:pt x="7418450" y="7420356"/>
                  </a:cubicBezTo>
                  <a:cubicBezTo>
                    <a:pt x="6626225" y="8212074"/>
                    <a:pt x="5573522" y="8648065"/>
                    <a:pt x="4454525" y="8648065"/>
                  </a:cubicBezTo>
                  <a:close/>
                  <a:moveTo>
                    <a:pt x="4454525" y="280035"/>
                  </a:moveTo>
                  <a:cubicBezTo>
                    <a:pt x="3338449" y="280035"/>
                    <a:pt x="2289429" y="715137"/>
                    <a:pt x="1500886" y="1505204"/>
                  </a:cubicBezTo>
                  <a:cubicBezTo>
                    <a:pt x="713613" y="2294001"/>
                    <a:pt x="280035" y="3341370"/>
                    <a:pt x="280035" y="4454525"/>
                  </a:cubicBezTo>
                  <a:cubicBezTo>
                    <a:pt x="280035" y="5569077"/>
                    <a:pt x="714248" y="6617081"/>
                    <a:pt x="1502537" y="7405751"/>
                  </a:cubicBezTo>
                  <a:cubicBezTo>
                    <a:pt x="2291080" y="8194548"/>
                    <a:pt x="3339465" y="8629015"/>
                    <a:pt x="4454525" y="8629015"/>
                  </a:cubicBezTo>
                  <a:cubicBezTo>
                    <a:pt x="5568442" y="8629015"/>
                    <a:pt x="6616319" y="8195056"/>
                    <a:pt x="7405116" y="7407021"/>
                  </a:cubicBezTo>
                  <a:cubicBezTo>
                    <a:pt x="8194422" y="6618477"/>
                    <a:pt x="8629015" y="5569839"/>
                    <a:pt x="8629015" y="4454525"/>
                  </a:cubicBezTo>
                  <a:cubicBezTo>
                    <a:pt x="8629015" y="3339465"/>
                    <a:pt x="8194548" y="2291080"/>
                    <a:pt x="7405497" y="1502537"/>
                  </a:cubicBezTo>
                  <a:cubicBezTo>
                    <a:pt x="6616827" y="714121"/>
                    <a:pt x="5568823" y="280035"/>
                    <a:pt x="4454525" y="280035"/>
                  </a:cubicBezTo>
                  <a:close/>
                </a:path>
              </a:pathLst>
            </a:custGeom>
            <a:solidFill>
              <a:srgbClr val="222123"/>
            </a:solidFill>
          </p:spPr>
        </p:sp>
      </p:grpSp>
      <p:sp>
        <p:nvSpPr>
          <p:cNvPr name="Freeform 20" id="20"/>
          <p:cNvSpPr/>
          <p:nvPr/>
        </p:nvSpPr>
        <p:spPr>
          <a:xfrm flipH="false" flipV="false" rot="0">
            <a:off x="-5440568" y="-453898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17612065" y="448310"/>
            <a:ext cx="250478"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3</a:t>
            </a:r>
          </a:p>
        </p:txBody>
      </p:sp>
      <p:sp>
        <p:nvSpPr>
          <p:cNvPr name="TextBox 22" id="22"/>
          <p:cNvSpPr txBox="true"/>
          <p:nvPr/>
        </p:nvSpPr>
        <p:spPr>
          <a:xfrm rot="0">
            <a:off x="7542421" y="75565"/>
            <a:ext cx="5055543" cy="953135"/>
          </a:xfrm>
          <a:prstGeom prst="rect">
            <a:avLst/>
          </a:prstGeom>
        </p:spPr>
        <p:txBody>
          <a:bodyPr anchor="t" rtlCol="false" tIns="0" lIns="0" bIns="0" rIns="0">
            <a:spAutoFit/>
          </a:bodyPr>
          <a:lstStyle/>
          <a:p>
            <a:pPr algn="ctr">
              <a:lnSpc>
                <a:spcPts val="7840"/>
              </a:lnSpc>
            </a:pPr>
            <a:r>
              <a:rPr lang="en-US" sz="5600">
                <a:solidFill>
                  <a:srgbClr val="293047"/>
                </a:solidFill>
                <a:latin typeface="Verdana Pro Bold"/>
              </a:rPr>
              <a:t>Our Mentor: </a:t>
            </a:r>
          </a:p>
        </p:txBody>
      </p:sp>
      <p:sp>
        <p:nvSpPr>
          <p:cNvPr name="TextBox 23" id="23"/>
          <p:cNvSpPr txBox="true"/>
          <p:nvPr/>
        </p:nvSpPr>
        <p:spPr>
          <a:xfrm rot="0">
            <a:off x="7186099" y="4614545"/>
            <a:ext cx="4421535" cy="953135"/>
          </a:xfrm>
          <a:prstGeom prst="rect">
            <a:avLst/>
          </a:prstGeom>
        </p:spPr>
        <p:txBody>
          <a:bodyPr anchor="t" rtlCol="false" tIns="0" lIns="0" bIns="0" rIns="0">
            <a:spAutoFit/>
          </a:bodyPr>
          <a:lstStyle/>
          <a:p>
            <a:pPr algn="ctr">
              <a:lnSpc>
                <a:spcPts val="7840"/>
              </a:lnSpc>
            </a:pPr>
            <a:r>
              <a:rPr lang="en-US" sz="5600">
                <a:solidFill>
                  <a:srgbClr val="293047"/>
                </a:solidFill>
                <a:latin typeface="Verdana Pro Bold"/>
              </a:rPr>
              <a:t>Our Team: </a:t>
            </a:r>
          </a:p>
        </p:txBody>
      </p:sp>
      <p:sp>
        <p:nvSpPr>
          <p:cNvPr name="TextBox 24" id="24"/>
          <p:cNvSpPr txBox="true"/>
          <p:nvPr/>
        </p:nvSpPr>
        <p:spPr>
          <a:xfrm rot="0">
            <a:off x="6077164" y="2109063"/>
            <a:ext cx="10148739" cy="953135"/>
          </a:xfrm>
          <a:prstGeom prst="rect">
            <a:avLst/>
          </a:prstGeom>
        </p:spPr>
        <p:txBody>
          <a:bodyPr anchor="t" rtlCol="false" tIns="0" lIns="0" bIns="0" rIns="0">
            <a:spAutoFit/>
          </a:bodyPr>
          <a:lstStyle/>
          <a:p>
            <a:pPr algn="ctr">
              <a:lnSpc>
                <a:spcPts val="7840"/>
              </a:lnSpc>
            </a:pPr>
            <a:r>
              <a:rPr lang="en-US" sz="5600">
                <a:solidFill>
                  <a:srgbClr val="293047"/>
                </a:solidFill>
                <a:latin typeface="Verdana Pro Bold"/>
              </a:rPr>
              <a:t>Mr. Harshit Srivastava sir</a:t>
            </a:r>
          </a:p>
        </p:txBody>
      </p:sp>
      <p:sp>
        <p:nvSpPr>
          <p:cNvPr name="TextBox 25" id="25"/>
          <p:cNvSpPr txBox="true"/>
          <p:nvPr/>
        </p:nvSpPr>
        <p:spPr>
          <a:xfrm rot="0">
            <a:off x="2073704" y="9124950"/>
            <a:ext cx="3262610" cy="647065"/>
          </a:xfrm>
          <a:prstGeom prst="rect">
            <a:avLst/>
          </a:prstGeom>
        </p:spPr>
        <p:txBody>
          <a:bodyPr anchor="t" rtlCol="false" tIns="0" lIns="0" bIns="0" rIns="0">
            <a:spAutoFit/>
          </a:bodyPr>
          <a:lstStyle/>
          <a:p>
            <a:pPr algn="ctr">
              <a:lnSpc>
                <a:spcPts val="4759"/>
              </a:lnSpc>
              <a:spcBef>
                <a:spcPct val="0"/>
              </a:spcBef>
            </a:pPr>
            <a:r>
              <a:rPr lang="en-US" sz="3399">
                <a:solidFill>
                  <a:srgbClr val="293047"/>
                </a:solidFill>
                <a:latin typeface="Arial Bold"/>
              </a:rPr>
              <a:t>Arti Choudhary </a:t>
            </a:r>
          </a:p>
        </p:txBody>
      </p:sp>
      <p:sp>
        <p:nvSpPr>
          <p:cNvPr name="TextBox 26" id="26"/>
          <p:cNvSpPr txBox="true"/>
          <p:nvPr/>
        </p:nvSpPr>
        <p:spPr>
          <a:xfrm rot="0">
            <a:off x="7109331" y="9124950"/>
            <a:ext cx="10032802" cy="647065"/>
          </a:xfrm>
          <a:prstGeom prst="rect">
            <a:avLst/>
          </a:prstGeom>
        </p:spPr>
        <p:txBody>
          <a:bodyPr anchor="t" rtlCol="false" tIns="0" lIns="0" bIns="0" rIns="0">
            <a:spAutoFit/>
          </a:bodyPr>
          <a:lstStyle/>
          <a:p>
            <a:pPr algn="ctr">
              <a:lnSpc>
                <a:spcPts val="4759"/>
              </a:lnSpc>
              <a:spcBef>
                <a:spcPct val="0"/>
              </a:spcBef>
            </a:pPr>
            <a:r>
              <a:rPr lang="en-US" sz="3399">
                <a:solidFill>
                  <a:srgbClr val="293047"/>
                </a:solidFill>
                <a:latin typeface="Arial Bold"/>
              </a:rPr>
              <a:t> Mukul Anand                                                            </a:t>
            </a:r>
          </a:p>
        </p:txBody>
      </p:sp>
      <p:sp>
        <p:nvSpPr>
          <p:cNvPr name="TextBox 27" id="27"/>
          <p:cNvSpPr txBox="true"/>
          <p:nvPr/>
        </p:nvSpPr>
        <p:spPr>
          <a:xfrm rot="0">
            <a:off x="13215705" y="9065156"/>
            <a:ext cx="3047107" cy="647065"/>
          </a:xfrm>
          <a:prstGeom prst="rect">
            <a:avLst/>
          </a:prstGeom>
        </p:spPr>
        <p:txBody>
          <a:bodyPr anchor="t" rtlCol="false" tIns="0" lIns="0" bIns="0" rIns="0">
            <a:spAutoFit/>
          </a:bodyPr>
          <a:lstStyle/>
          <a:p>
            <a:pPr algn="ctr">
              <a:lnSpc>
                <a:spcPts val="4759"/>
              </a:lnSpc>
              <a:spcBef>
                <a:spcPct val="0"/>
              </a:spcBef>
            </a:pPr>
            <a:r>
              <a:rPr lang="en-US" sz="3399">
                <a:solidFill>
                  <a:srgbClr val="293047"/>
                </a:solidFill>
                <a:latin typeface="Arial Bold"/>
              </a:rPr>
              <a:t>Raunak Kumar</a:t>
            </a:r>
          </a:p>
        </p:txBody>
      </p:sp>
      <p:sp>
        <p:nvSpPr>
          <p:cNvPr name="TextBox 28" id="28"/>
          <p:cNvSpPr txBox="true"/>
          <p:nvPr/>
        </p:nvSpPr>
        <p:spPr>
          <a:xfrm rot="0">
            <a:off x="1583746" y="9706610"/>
            <a:ext cx="4493419" cy="580390"/>
          </a:xfrm>
          <a:prstGeom prst="rect">
            <a:avLst/>
          </a:prstGeom>
        </p:spPr>
        <p:txBody>
          <a:bodyPr anchor="t" rtlCol="false" tIns="0" lIns="0" bIns="0" rIns="0">
            <a:spAutoFit/>
          </a:bodyPr>
          <a:lstStyle/>
          <a:p>
            <a:pPr algn="ctr">
              <a:lnSpc>
                <a:spcPts val="4759"/>
              </a:lnSpc>
              <a:spcBef>
                <a:spcPct val="0"/>
              </a:spcBef>
            </a:pPr>
            <a:r>
              <a:rPr lang="en-US" sz="3399">
                <a:solidFill>
                  <a:srgbClr val="293047"/>
                </a:solidFill>
                <a:latin typeface="Canva Sans"/>
              </a:rPr>
              <a:t>MGCU2020CSIT3006</a:t>
            </a:r>
          </a:p>
        </p:txBody>
      </p:sp>
      <p:sp>
        <p:nvSpPr>
          <p:cNvPr name="TextBox 29" id="29"/>
          <p:cNvSpPr txBox="true"/>
          <p:nvPr/>
        </p:nvSpPr>
        <p:spPr>
          <a:xfrm rot="0">
            <a:off x="6748007" y="9645546"/>
            <a:ext cx="4403527" cy="580390"/>
          </a:xfrm>
          <a:prstGeom prst="rect">
            <a:avLst/>
          </a:prstGeom>
        </p:spPr>
        <p:txBody>
          <a:bodyPr anchor="t" rtlCol="false" tIns="0" lIns="0" bIns="0" rIns="0">
            <a:spAutoFit/>
          </a:bodyPr>
          <a:lstStyle/>
          <a:p>
            <a:pPr algn="ctr">
              <a:lnSpc>
                <a:spcPts val="4759"/>
              </a:lnSpc>
              <a:spcBef>
                <a:spcPct val="0"/>
              </a:spcBef>
            </a:pPr>
            <a:r>
              <a:rPr lang="en-US" sz="3399">
                <a:solidFill>
                  <a:srgbClr val="293047"/>
                </a:solidFill>
                <a:latin typeface="Canva Sans"/>
              </a:rPr>
              <a:t>MGCU2020CSIT3014</a:t>
            </a:r>
          </a:p>
        </p:txBody>
      </p:sp>
      <p:sp>
        <p:nvSpPr>
          <p:cNvPr name="TextBox 30" id="30"/>
          <p:cNvSpPr txBox="true"/>
          <p:nvPr/>
        </p:nvSpPr>
        <p:spPr>
          <a:xfrm rot="0">
            <a:off x="12806660" y="9705340"/>
            <a:ext cx="4452640" cy="580390"/>
          </a:xfrm>
          <a:prstGeom prst="rect">
            <a:avLst/>
          </a:prstGeom>
        </p:spPr>
        <p:txBody>
          <a:bodyPr anchor="t" rtlCol="false" tIns="0" lIns="0" bIns="0" rIns="0">
            <a:spAutoFit/>
          </a:bodyPr>
          <a:lstStyle/>
          <a:p>
            <a:pPr algn="ctr">
              <a:lnSpc>
                <a:spcPts val="4759"/>
              </a:lnSpc>
              <a:spcBef>
                <a:spcPct val="0"/>
              </a:spcBef>
            </a:pPr>
            <a:r>
              <a:rPr lang="en-US" sz="3399">
                <a:solidFill>
                  <a:srgbClr val="293047"/>
                </a:solidFill>
                <a:latin typeface="Canva Sans"/>
              </a:rPr>
              <a:t>MGCU2020CSIT3020</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325023" y="1797665"/>
            <a:ext cx="12537087" cy="6691670"/>
          </a:xfrm>
          <a:custGeom>
            <a:avLst/>
            <a:gdLst/>
            <a:ahLst/>
            <a:cxnLst/>
            <a:rect r="r" b="b" t="t" l="l"/>
            <a:pathLst>
              <a:path h="6691670" w="12537087">
                <a:moveTo>
                  <a:pt x="0" y="0"/>
                </a:moveTo>
                <a:lnTo>
                  <a:pt x="12537087" y="0"/>
                </a:lnTo>
                <a:lnTo>
                  <a:pt x="12537087" y="6691670"/>
                </a:lnTo>
                <a:lnTo>
                  <a:pt x="0" y="6691670"/>
                </a:lnTo>
                <a:lnTo>
                  <a:pt x="0" y="0"/>
                </a:lnTo>
                <a:close/>
              </a:path>
            </a:pathLst>
          </a:custGeom>
          <a:blipFill>
            <a:blip r:embed="rId5"/>
            <a:stretch>
              <a:fillRect l="0" t="0" r="0" b="0"/>
            </a:stretch>
          </a:blipFill>
        </p:spPr>
      </p:sp>
      <p:sp>
        <p:nvSpPr>
          <p:cNvPr name="TextBox 8" id="8"/>
          <p:cNvSpPr txBox="true"/>
          <p:nvPr/>
        </p:nvSpPr>
        <p:spPr>
          <a:xfrm rot="0">
            <a:off x="17622334" y="77505"/>
            <a:ext cx="553641"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156675" y="1323160"/>
            <a:ext cx="12642148" cy="8060243"/>
          </a:xfrm>
          <a:custGeom>
            <a:avLst/>
            <a:gdLst/>
            <a:ahLst/>
            <a:cxnLst/>
            <a:rect r="r" b="b" t="t" l="l"/>
            <a:pathLst>
              <a:path h="8060243" w="12642148">
                <a:moveTo>
                  <a:pt x="0" y="0"/>
                </a:moveTo>
                <a:lnTo>
                  <a:pt x="12642149" y="0"/>
                </a:lnTo>
                <a:lnTo>
                  <a:pt x="12642149" y="8060242"/>
                </a:lnTo>
                <a:lnTo>
                  <a:pt x="0" y="8060242"/>
                </a:lnTo>
                <a:lnTo>
                  <a:pt x="0" y="0"/>
                </a:lnTo>
                <a:close/>
              </a:path>
            </a:pathLst>
          </a:custGeom>
          <a:blipFill>
            <a:blip r:embed="rId5"/>
            <a:stretch>
              <a:fillRect l="0" t="0" r="0" b="0"/>
            </a:stretch>
          </a:blipFill>
        </p:spPr>
      </p:sp>
      <p:sp>
        <p:nvSpPr>
          <p:cNvPr name="TextBox 8" id="8"/>
          <p:cNvSpPr txBox="true"/>
          <p:nvPr/>
        </p:nvSpPr>
        <p:spPr>
          <a:xfrm rot="0">
            <a:off x="17622334" y="77505"/>
            <a:ext cx="480298"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182719" y="2089185"/>
            <a:ext cx="12821695" cy="6108631"/>
          </a:xfrm>
          <a:custGeom>
            <a:avLst/>
            <a:gdLst/>
            <a:ahLst/>
            <a:cxnLst/>
            <a:rect r="r" b="b" t="t" l="l"/>
            <a:pathLst>
              <a:path h="6108631" w="12821695">
                <a:moveTo>
                  <a:pt x="0" y="0"/>
                </a:moveTo>
                <a:lnTo>
                  <a:pt x="12821695" y="0"/>
                </a:lnTo>
                <a:lnTo>
                  <a:pt x="12821695" y="6108630"/>
                </a:lnTo>
                <a:lnTo>
                  <a:pt x="0" y="6108630"/>
                </a:lnTo>
                <a:lnTo>
                  <a:pt x="0" y="0"/>
                </a:lnTo>
                <a:close/>
              </a:path>
            </a:pathLst>
          </a:custGeom>
          <a:blipFill>
            <a:blip r:embed="rId5"/>
            <a:stretch>
              <a:fillRect l="0" t="0" r="0" b="0"/>
            </a:stretch>
          </a:blipFill>
        </p:spPr>
      </p:sp>
      <p:sp>
        <p:nvSpPr>
          <p:cNvPr name="TextBox 8" id="8"/>
          <p:cNvSpPr txBox="true"/>
          <p:nvPr/>
        </p:nvSpPr>
        <p:spPr>
          <a:xfrm rot="0">
            <a:off x="17622334" y="261562"/>
            <a:ext cx="487442"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030457" y="32823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241031" y="1323160"/>
            <a:ext cx="12705071" cy="7677885"/>
          </a:xfrm>
          <a:custGeom>
            <a:avLst/>
            <a:gdLst/>
            <a:ahLst/>
            <a:cxnLst/>
            <a:rect r="r" b="b" t="t" l="l"/>
            <a:pathLst>
              <a:path h="7677885" w="12705071">
                <a:moveTo>
                  <a:pt x="0" y="0"/>
                </a:moveTo>
                <a:lnTo>
                  <a:pt x="12705071" y="0"/>
                </a:lnTo>
                <a:lnTo>
                  <a:pt x="12705071" y="7677885"/>
                </a:lnTo>
                <a:lnTo>
                  <a:pt x="0" y="7677885"/>
                </a:lnTo>
                <a:lnTo>
                  <a:pt x="0" y="0"/>
                </a:lnTo>
                <a:close/>
              </a:path>
            </a:pathLst>
          </a:custGeom>
          <a:blipFill>
            <a:blip r:embed="rId5"/>
            <a:stretch>
              <a:fillRect l="0" t="0" r="0" b="0"/>
            </a:stretch>
          </a:blipFill>
        </p:spPr>
      </p:sp>
      <p:sp>
        <p:nvSpPr>
          <p:cNvPr name="TextBox 8" id="8"/>
          <p:cNvSpPr txBox="true"/>
          <p:nvPr/>
        </p:nvSpPr>
        <p:spPr>
          <a:xfrm rot="0">
            <a:off x="17622334" y="261562"/>
            <a:ext cx="501015"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5667423" y="401038"/>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3156675" y="3159682"/>
            <a:ext cx="13597650" cy="3544805"/>
          </a:xfrm>
          <a:custGeom>
            <a:avLst/>
            <a:gdLst/>
            <a:ahLst/>
            <a:cxnLst/>
            <a:rect r="r" b="b" t="t" l="l"/>
            <a:pathLst>
              <a:path h="3544805" w="13597650">
                <a:moveTo>
                  <a:pt x="0" y="0"/>
                </a:moveTo>
                <a:lnTo>
                  <a:pt x="13597651" y="0"/>
                </a:lnTo>
                <a:lnTo>
                  <a:pt x="13597651" y="3544805"/>
                </a:lnTo>
                <a:lnTo>
                  <a:pt x="0" y="3544805"/>
                </a:lnTo>
                <a:lnTo>
                  <a:pt x="0" y="0"/>
                </a:lnTo>
                <a:close/>
              </a:path>
            </a:pathLst>
          </a:custGeom>
          <a:blipFill>
            <a:blip r:embed="rId5"/>
            <a:stretch>
              <a:fillRect l="0" t="0" r="0" b="0"/>
            </a:stretch>
          </a:blipFill>
        </p:spPr>
      </p:sp>
      <p:sp>
        <p:nvSpPr>
          <p:cNvPr name="TextBox 8" id="8"/>
          <p:cNvSpPr txBox="true"/>
          <p:nvPr/>
        </p:nvSpPr>
        <p:spPr>
          <a:xfrm rot="0">
            <a:off x="17481439" y="448310"/>
            <a:ext cx="511731"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6145427" y="5817809"/>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Freeform 7" id="7"/>
          <p:cNvSpPr/>
          <p:nvPr/>
        </p:nvSpPr>
        <p:spPr>
          <a:xfrm flipH="false" flipV="false" rot="0">
            <a:off x="6134273" y="3081944"/>
            <a:ext cx="7315200" cy="2061556"/>
          </a:xfrm>
          <a:custGeom>
            <a:avLst/>
            <a:gdLst/>
            <a:ahLst/>
            <a:cxnLst/>
            <a:rect r="r" b="b" t="t" l="l"/>
            <a:pathLst>
              <a:path h="2061556" w="7315200">
                <a:moveTo>
                  <a:pt x="0" y="0"/>
                </a:moveTo>
                <a:lnTo>
                  <a:pt x="7315200" y="0"/>
                </a:lnTo>
                <a:lnTo>
                  <a:pt x="7315200" y="2061556"/>
                </a:lnTo>
                <a:lnTo>
                  <a:pt x="0" y="20615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7484499" y="448310"/>
            <a:ext cx="505610" cy="580363"/>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35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299050" y="0"/>
            <a:ext cx="15689900" cy="10287000"/>
            <a:chOff x="0" y="0"/>
            <a:chExt cx="4132319" cy="2709333"/>
          </a:xfrm>
        </p:grpSpPr>
        <p:sp>
          <p:nvSpPr>
            <p:cNvPr name="Freeform 3" id="3"/>
            <p:cNvSpPr/>
            <p:nvPr/>
          </p:nvSpPr>
          <p:spPr>
            <a:xfrm flipH="false" flipV="false" rot="0">
              <a:off x="0" y="0"/>
              <a:ext cx="4132319" cy="2709333"/>
            </a:xfrm>
            <a:custGeom>
              <a:avLst/>
              <a:gdLst/>
              <a:ahLst/>
              <a:cxnLst/>
              <a:rect r="r" b="b" t="t" l="l"/>
              <a:pathLst>
                <a:path h="2709333" w="4132319">
                  <a:moveTo>
                    <a:pt x="42929" y="0"/>
                  </a:moveTo>
                  <a:lnTo>
                    <a:pt x="4089391" y="0"/>
                  </a:lnTo>
                  <a:cubicBezTo>
                    <a:pt x="4113100" y="0"/>
                    <a:pt x="4132319" y="19220"/>
                    <a:pt x="4132319" y="42929"/>
                  </a:cubicBezTo>
                  <a:lnTo>
                    <a:pt x="4132319" y="2666404"/>
                  </a:lnTo>
                  <a:cubicBezTo>
                    <a:pt x="4132319" y="2677790"/>
                    <a:pt x="4127796" y="2688709"/>
                    <a:pt x="4119746" y="2696760"/>
                  </a:cubicBezTo>
                  <a:cubicBezTo>
                    <a:pt x="4111695" y="2704810"/>
                    <a:pt x="4100776" y="2709333"/>
                    <a:pt x="4089391" y="2709333"/>
                  </a:cubicBezTo>
                  <a:lnTo>
                    <a:pt x="42929" y="2709333"/>
                  </a:lnTo>
                  <a:cubicBezTo>
                    <a:pt x="31543" y="2709333"/>
                    <a:pt x="20624" y="2704810"/>
                    <a:pt x="12574" y="2696760"/>
                  </a:cubicBezTo>
                  <a:cubicBezTo>
                    <a:pt x="4523" y="2688709"/>
                    <a:pt x="0" y="2677790"/>
                    <a:pt x="0" y="2666404"/>
                  </a:cubicBezTo>
                  <a:lnTo>
                    <a:pt x="0" y="42929"/>
                  </a:lnTo>
                  <a:cubicBezTo>
                    <a:pt x="0" y="31543"/>
                    <a:pt x="4523" y="20624"/>
                    <a:pt x="12574" y="12574"/>
                  </a:cubicBezTo>
                  <a:cubicBezTo>
                    <a:pt x="20624" y="4523"/>
                    <a:pt x="31543" y="0"/>
                    <a:pt x="42929"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5149387" y="2305368"/>
            <a:ext cx="9026163" cy="0"/>
          </a:xfrm>
          <a:prstGeom prst="line">
            <a:avLst/>
          </a:prstGeom>
          <a:ln cap="flat" w="114300">
            <a:solidFill>
              <a:srgbClr val="293047"/>
            </a:solidFill>
            <a:prstDash val="solid"/>
            <a:headEnd type="none" len="sm" w="sm"/>
            <a:tailEnd type="none" len="sm" w="sm"/>
          </a:ln>
        </p:spPr>
      </p:sp>
      <p:sp>
        <p:nvSpPr>
          <p:cNvPr name="Freeform 6" id="6"/>
          <p:cNvSpPr/>
          <p:nvPr/>
        </p:nvSpPr>
        <p:spPr>
          <a:xfrm flipH="false" flipV="false" rot="0">
            <a:off x="16193012" y="7191914"/>
            <a:ext cx="1591877" cy="1989846"/>
          </a:xfrm>
          <a:custGeom>
            <a:avLst/>
            <a:gdLst/>
            <a:ahLst/>
            <a:cxnLst/>
            <a:rect r="r" b="b" t="t" l="l"/>
            <a:pathLst>
              <a:path h="1989846" w="1591877">
                <a:moveTo>
                  <a:pt x="0" y="0"/>
                </a:moveTo>
                <a:lnTo>
                  <a:pt x="1591876" y="0"/>
                </a:lnTo>
                <a:lnTo>
                  <a:pt x="1591876"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TextBox 8" id="8"/>
          <p:cNvSpPr txBox="true"/>
          <p:nvPr/>
        </p:nvSpPr>
        <p:spPr>
          <a:xfrm rot="0">
            <a:off x="1472662" y="952500"/>
            <a:ext cx="16379611" cy="712470"/>
          </a:xfrm>
          <a:prstGeom prst="rect">
            <a:avLst/>
          </a:prstGeom>
        </p:spPr>
        <p:txBody>
          <a:bodyPr anchor="t" rtlCol="false" tIns="0" lIns="0" bIns="0" rIns="0">
            <a:spAutoFit/>
          </a:bodyPr>
          <a:lstStyle/>
          <a:p>
            <a:pPr algn="ctr">
              <a:lnSpc>
                <a:spcPts val="5880"/>
              </a:lnSpc>
            </a:pPr>
            <a:r>
              <a:rPr lang="en-US" sz="4200">
                <a:solidFill>
                  <a:srgbClr val="293047"/>
                </a:solidFill>
                <a:latin typeface="Verdana Pro Bold"/>
              </a:rPr>
              <a:t>TABLE OF CONTENTS</a:t>
            </a:r>
          </a:p>
        </p:txBody>
      </p:sp>
      <p:sp>
        <p:nvSpPr>
          <p:cNvPr name="TextBox 9" id="9"/>
          <p:cNvSpPr txBox="true"/>
          <p:nvPr/>
        </p:nvSpPr>
        <p:spPr>
          <a:xfrm rot="0">
            <a:off x="-409739" y="3294605"/>
            <a:ext cx="9553739"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1. Introduction</a:t>
            </a:r>
          </a:p>
        </p:txBody>
      </p:sp>
      <p:sp>
        <p:nvSpPr>
          <p:cNvPr name="TextBox 10" id="10"/>
          <p:cNvSpPr txBox="true"/>
          <p:nvPr/>
        </p:nvSpPr>
        <p:spPr>
          <a:xfrm rot="0">
            <a:off x="6226801" y="5503416"/>
            <a:ext cx="5335310"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8.  Dataset Discription</a:t>
            </a:r>
          </a:p>
        </p:txBody>
      </p:sp>
      <p:sp>
        <p:nvSpPr>
          <p:cNvPr name="TextBox 11" id="11"/>
          <p:cNvSpPr txBox="true"/>
          <p:nvPr/>
        </p:nvSpPr>
        <p:spPr>
          <a:xfrm rot="0">
            <a:off x="6226801" y="4785865"/>
            <a:ext cx="9456063"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6. Hardware and Software Requirement</a:t>
            </a:r>
          </a:p>
        </p:txBody>
      </p:sp>
      <p:sp>
        <p:nvSpPr>
          <p:cNvPr name="TextBox 12" id="12"/>
          <p:cNvSpPr txBox="true"/>
          <p:nvPr/>
        </p:nvSpPr>
        <p:spPr>
          <a:xfrm rot="0">
            <a:off x="2641948" y="6268591"/>
            <a:ext cx="4855250"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10.  Dataset Plotting</a:t>
            </a:r>
          </a:p>
        </p:txBody>
      </p:sp>
      <p:sp>
        <p:nvSpPr>
          <p:cNvPr name="TextBox 13" id="13"/>
          <p:cNvSpPr txBox="true"/>
          <p:nvPr/>
        </p:nvSpPr>
        <p:spPr>
          <a:xfrm rot="0">
            <a:off x="7962417" y="6271465"/>
            <a:ext cx="7763589"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11. Trend, Seasonality, Residual</a:t>
            </a:r>
          </a:p>
        </p:txBody>
      </p:sp>
      <p:sp>
        <p:nvSpPr>
          <p:cNvPr name="TextBox 14" id="14"/>
          <p:cNvSpPr txBox="true"/>
          <p:nvPr/>
        </p:nvSpPr>
        <p:spPr>
          <a:xfrm rot="0">
            <a:off x="16248267" y="334363"/>
            <a:ext cx="261342"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4</a:t>
            </a:r>
          </a:p>
        </p:txBody>
      </p:sp>
      <p:sp>
        <p:nvSpPr>
          <p:cNvPr name="TextBox 15" id="15"/>
          <p:cNvSpPr txBox="true"/>
          <p:nvPr/>
        </p:nvSpPr>
        <p:spPr>
          <a:xfrm rot="0">
            <a:off x="6848706" y="3294605"/>
            <a:ext cx="6153626"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2.  Background of Project</a:t>
            </a:r>
          </a:p>
        </p:txBody>
      </p:sp>
      <p:sp>
        <p:nvSpPr>
          <p:cNvPr name="TextBox 16" id="16"/>
          <p:cNvSpPr txBox="true"/>
          <p:nvPr/>
        </p:nvSpPr>
        <p:spPr>
          <a:xfrm rot="0">
            <a:off x="8729494" y="4068315"/>
            <a:ext cx="5307330"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4.  Mission and Vision</a:t>
            </a:r>
          </a:p>
        </p:txBody>
      </p:sp>
      <p:sp>
        <p:nvSpPr>
          <p:cNvPr name="TextBox 17" id="17"/>
          <p:cNvSpPr txBox="true"/>
          <p:nvPr/>
        </p:nvSpPr>
        <p:spPr>
          <a:xfrm rot="0">
            <a:off x="2660998" y="4016185"/>
            <a:ext cx="5363170"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3.   Problem Definition</a:t>
            </a:r>
          </a:p>
        </p:txBody>
      </p:sp>
      <p:sp>
        <p:nvSpPr>
          <p:cNvPr name="TextBox 18" id="18"/>
          <p:cNvSpPr txBox="true"/>
          <p:nvPr/>
        </p:nvSpPr>
        <p:spPr>
          <a:xfrm rot="0">
            <a:off x="2660998" y="4733735"/>
            <a:ext cx="2541032"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5.  Dataset</a:t>
            </a:r>
          </a:p>
        </p:txBody>
      </p:sp>
      <p:sp>
        <p:nvSpPr>
          <p:cNvPr name="TextBox 19" id="19"/>
          <p:cNvSpPr txBox="true"/>
          <p:nvPr/>
        </p:nvSpPr>
        <p:spPr>
          <a:xfrm rot="0">
            <a:off x="2660998" y="5451285"/>
            <a:ext cx="2963942"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7. Flowchart</a:t>
            </a:r>
          </a:p>
        </p:txBody>
      </p:sp>
      <p:sp>
        <p:nvSpPr>
          <p:cNvPr name="TextBox 20" id="20"/>
          <p:cNvSpPr txBox="true"/>
          <p:nvPr/>
        </p:nvSpPr>
        <p:spPr>
          <a:xfrm rot="0">
            <a:off x="12013214" y="5553915"/>
            <a:ext cx="4235053"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9.  Preprocessing</a:t>
            </a:r>
          </a:p>
        </p:txBody>
      </p:sp>
      <p:sp>
        <p:nvSpPr>
          <p:cNvPr name="TextBox 21" id="21"/>
          <p:cNvSpPr txBox="true"/>
          <p:nvPr/>
        </p:nvSpPr>
        <p:spPr>
          <a:xfrm rot="0">
            <a:off x="2641948" y="7160465"/>
            <a:ext cx="7169706"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11. Applying Statistical Model</a:t>
            </a:r>
          </a:p>
        </p:txBody>
      </p:sp>
      <p:sp>
        <p:nvSpPr>
          <p:cNvPr name="TextBox 22" id="22"/>
          <p:cNvSpPr txBox="true"/>
          <p:nvPr/>
        </p:nvSpPr>
        <p:spPr>
          <a:xfrm rot="0">
            <a:off x="10235516" y="7160465"/>
            <a:ext cx="5447348"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12. Applying DL Model</a:t>
            </a:r>
          </a:p>
        </p:txBody>
      </p:sp>
      <p:sp>
        <p:nvSpPr>
          <p:cNvPr name="TextBox 23" id="23"/>
          <p:cNvSpPr txBox="true"/>
          <p:nvPr/>
        </p:nvSpPr>
        <p:spPr>
          <a:xfrm rot="0">
            <a:off x="2660998" y="8049466"/>
            <a:ext cx="6068496" cy="755650"/>
          </a:xfrm>
          <a:prstGeom prst="rect">
            <a:avLst/>
          </a:prstGeom>
        </p:spPr>
        <p:txBody>
          <a:bodyPr anchor="t" rtlCol="false" tIns="0" lIns="0" bIns="0" rIns="0">
            <a:spAutoFit/>
          </a:bodyPr>
          <a:lstStyle/>
          <a:p>
            <a:pPr algn="ctr">
              <a:lnSpc>
                <a:spcPts val="5599"/>
              </a:lnSpc>
            </a:pPr>
            <a:r>
              <a:rPr lang="en-US" sz="3999">
                <a:solidFill>
                  <a:srgbClr val="293047"/>
                </a:solidFill>
                <a:latin typeface="Arial Bold"/>
              </a:rPr>
              <a:t>13. Comparison of model</a:t>
            </a:r>
          </a:p>
        </p:txBody>
      </p:sp>
      <p:sp>
        <p:nvSpPr>
          <p:cNvPr name="TextBox 24" id="24"/>
          <p:cNvSpPr txBox="true"/>
          <p:nvPr/>
        </p:nvSpPr>
        <p:spPr>
          <a:xfrm rot="0">
            <a:off x="9225509" y="8098996"/>
            <a:ext cx="7467362" cy="706120"/>
          </a:xfrm>
          <a:prstGeom prst="rect">
            <a:avLst/>
          </a:prstGeom>
        </p:spPr>
        <p:txBody>
          <a:bodyPr anchor="t" rtlCol="false" tIns="0" lIns="0" bIns="0" rIns="0">
            <a:spAutoFit/>
          </a:bodyPr>
          <a:lstStyle/>
          <a:p>
            <a:pPr algn="ctr">
              <a:lnSpc>
                <a:spcPts val="5179"/>
              </a:lnSpc>
            </a:pPr>
            <a:r>
              <a:rPr lang="en-US" sz="3699">
                <a:solidFill>
                  <a:srgbClr val="293047"/>
                </a:solidFill>
                <a:latin typeface="Arial Bold"/>
              </a:rPr>
              <a:t>14. Forecasted Results &amp; Plotting</a:t>
            </a:r>
          </a:p>
        </p:txBody>
      </p:sp>
      <p:sp>
        <p:nvSpPr>
          <p:cNvPr name="TextBox 25" id="25"/>
          <p:cNvSpPr txBox="true"/>
          <p:nvPr/>
        </p:nvSpPr>
        <p:spPr>
          <a:xfrm rot="0">
            <a:off x="2660998" y="8757263"/>
            <a:ext cx="3055501" cy="706120"/>
          </a:xfrm>
          <a:prstGeom prst="rect">
            <a:avLst/>
          </a:prstGeom>
        </p:spPr>
        <p:txBody>
          <a:bodyPr anchor="t" rtlCol="false" tIns="0" lIns="0" bIns="0" rIns="0">
            <a:spAutoFit/>
          </a:bodyPr>
          <a:lstStyle/>
          <a:p>
            <a:pPr algn="ctr">
              <a:lnSpc>
                <a:spcPts val="5179"/>
              </a:lnSpc>
            </a:pPr>
            <a:r>
              <a:rPr lang="en-US" sz="3699">
                <a:solidFill>
                  <a:srgbClr val="293047"/>
                </a:solidFill>
                <a:latin typeface="Arial Bold"/>
              </a:rPr>
              <a:t>15. Refrences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960722"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4375346" y="1837510"/>
            <a:ext cx="8664557" cy="0"/>
          </a:xfrm>
          <a:prstGeom prst="line">
            <a:avLst/>
          </a:prstGeom>
          <a:ln cap="flat" w="114300">
            <a:solidFill>
              <a:srgbClr val="293047"/>
            </a:solidFill>
            <a:prstDash val="solid"/>
            <a:headEnd type="none" len="sm" w="sm"/>
            <a:tailEnd type="none" len="sm" w="sm"/>
          </a:ln>
        </p:spPr>
      </p:sp>
      <p:sp>
        <p:nvSpPr>
          <p:cNvPr name="Freeform 6" id="6"/>
          <p:cNvSpPr/>
          <p:nvPr/>
        </p:nvSpPr>
        <p:spPr>
          <a:xfrm flipH="false" flipV="false" rot="0">
            <a:off x="16260397" y="1780360"/>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58832" y="216852"/>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TextBox 8" id="8"/>
          <p:cNvSpPr txBox="true"/>
          <p:nvPr/>
        </p:nvSpPr>
        <p:spPr>
          <a:xfrm rot="0">
            <a:off x="17609684" y="448310"/>
            <a:ext cx="255240"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5</a:t>
            </a:r>
          </a:p>
        </p:txBody>
      </p:sp>
      <p:sp>
        <p:nvSpPr>
          <p:cNvPr name="TextBox 9" id="9"/>
          <p:cNvSpPr txBox="true"/>
          <p:nvPr/>
        </p:nvSpPr>
        <p:spPr>
          <a:xfrm rot="0">
            <a:off x="3688035" y="3510100"/>
            <a:ext cx="13129876" cy="2133600"/>
          </a:xfrm>
          <a:prstGeom prst="rect">
            <a:avLst/>
          </a:prstGeom>
        </p:spPr>
        <p:txBody>
          <a:bodyPr anchor="t" rtlCol="false" tIns="0" lIns="0" bIns="0" rIns="0">
            <a:spAutoFit/>
          </a:bodyPr>
          <a:lstStyle/>
          <a:p>
            <a:pPr>
              <a:lnSpc>
                <a:spcPts val="4199"/>
              </a:lnSpc>
              <a:spcBef>
                <a:spcPct val="0"/>
              </a:spcBef>
            </a:pPr>
            <a:r>
              <a:rPr lang="en-US" sz="2999">
                <a:solidFill>
                  <a:srgbClr val="293047"/>
                </a:solidFill>
                <a:latin typeface="Arial Bold"/>
              </a:rPr>
              <a:t>Deep learning is a method in artificial intelligence (AI) that teaches computers to process data in a way that is inspired by the human brain. Deep learning models can recognize complex patterns in pictures, text, sounds, and other data to produce accurate insights and predictions</a:t>
            </a:r>
          </a:p>
        </p:txBody>
      </p:sp>
      <p:sp>
        <p:nvSpPr>
          <p:cNvPr name="TextBox 10" id="10"/>
          <p:cNvSpPr txBox="true"/>
          <p:nvPr/>
        </p:nvSpPr>
        <p:spPr>
          <a:xfrm rot="0">
            <a:off x="2401639" y="2256610"/>
            <a:ext cx="6742361" cy="910590"/>
          </a:xfrm>
          <a:prstGeom prst="rect">
            <a:avLst/>
          </a:prstGeom>
        </p:spPr>
        <p:txBody>
          <a:bodyPr anchor="t" rtlCol="false" tIns="0" lIns="0" bIns="0" rIns="0">
            <a:spAutoFit/>
          </a:bodyPr>
          <a:lstStyle/>
          <a:p>
            <a:pPr algn="ctr" marL="1165863" indent="-582932" lvl="1">
              <a:lnSpc>
                <a:spcPts val="7560"/>
              </a:lnSpc>
              <a:buFont typeface="Arial"/>
              <a:buChar char="•"/>
            </a:pPr>
            <a:r>
              <a:rPr lang="en-US" sz="5400">
                <a:solidFill>
                  <a:srgbClr val="293047"/>
                </a:solidFill>
                <a:latin typeface="Verdana Pro Bold"/>
              </a:rPr>
              <a:t>Deep Learning</a:t>
            </a:r>
          </a:p>
        </p:txBody>
      </p:sp>
      <p:sp>
        <p:nvSpPr>
          <p:cNvPr name="TextBox 11" id="11"/>
          <p:cNvSpPr txBox="true"/>
          <p:nvPr/>
        </p:nvSpPr>
        <p:spPr>
          <a:xfrm rot="0">
            <a:off x="5419416" y="73977"/>
            <a:ext cx="6576417" cy="1252856"/>
          </a:xfrm>
          <a:prstGeom prst="rect">
            <a:avLst/>
          </a:prstGeom>
        </p:spPr>
        <p:txBody>
          <a:bodyPr anchor="t" rtlCol="false" tIns="0" lIns="0" bIns="0" rIns="0">
            <a:spAutoFit/>
          </a:bodyPr>
          <a:lstStyle/>
          <a:p>
            <a:pPr algn="ctr">
              <a:lnSpc>
                <a:spcPts val="10219"/>
              </a:lnSpc>
            </a:pPr>
            <a:r>
              <a:rPr lang="en-US" sz="7299">
                <a:solidFill>
                  <a:srgbClr val="293047"/>
                </a:solidFill>
                <a:latin typeface="Verdana Pro Bold"/>
              </a:rPr>
              <a:t>Introduction</a:t>
            </a:r>
          </a:p>
        </p:txBody>
      </p:sp>
      <p:sp>
        <p:nvSpPr>
          <p:cNvPr name="TextBox 12" id="12"/>
          <p:cNvSpPr txBox="true"/>
          <p:nvPr/>
        </p:nvSpPr>
        <p:spPr>
          <a:xfrm rot="0">
            <a:off x="2503763" y="6005650"/>
            <a:ext cx="7552581" cy="894080"/>
          </a:xfrm>
          <a:prstGeom prst="rect">
            <a:avLst/>
          </a:prstGeom>
        </p:spPr>
        <p:txBody>
          <a:bodyPr anchor="t" rtlCol="false" tIns="0" lIns="0" bIns="0" rIns="0">
            <a:spAutoFit/>
          </a:bodyPr>
          <a:lstStyle/>
          <a:p>
            <a:pPr algn="ctr" marL="1144274" indent="-572137" lvl="1">
              <a:lnSpc>
                <a:spcPts val="7420"/>
              </a:lnSpc>
              <a:buFont typeface="Arial"/>
              <a:buChar char="•"/>
            </a:pPr>
            <a:r>
              <a:rPr lang="en-US" sz="5300">
                <a:solidFill>
                  <a:srgbClr val="293047"/>
                </a:solidFill>
                <a:latin typeface="Verdana Pro Bold"/>
              </a:rPr>
              <a:t>Time Series Data</a:t>
            </a:r>
          </a:p>
        </p:txBody>
      </p:sp>
      <p:sp>
        <p:nvSpPr>
          <p:cNvPr name="TextBox 13" id="13"/>
          <p:cNvSpPr txBox="true"/>
          <p:nvPr/>
        </p:nvSpPr>
        <p:spPr>
          <a:xfrm rot="0">
            <a:off x="3688035" y="7233104"/>
            <a:ext cx="12816135" cy="2181225"/>
          </a:xfrm>
          <a:prstGeom prst="rect">
            <a:avLst/>
          </a:prstGeom>
        </p:spPr>
        <p:txBody>
          <a:bodyPr anchor="t" rtlCol="false" tIns="0" lIns="0" bIns="0" rIns="0">
            <a:spAutoFit/>
          </a:bodyPr>
          <a:lstStyle/>
          <a:p>
            <a:pPr>
              <a:lnSpc>
                <a:spcPts val="4200"/>
              </a:lnSpc>
            </a:pPr>
            <a:r>
              <a:rPr lang="en-US" sz="3000">
                <a:solidFill>
                  <a:srgbClr val="293047"/>
                </a:solidFill>
                <a:latin typeface="Arial Bold"/>
              </a:rPr>
              <a:t>Time series data, also referred to as time-stamped data, is a sequence of data points indexed in time order. These data points typically consist of successive measurements made from the same source over a fixed time interval and are used to track change over time.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524996"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114300"/>
              <a:ext cx="812800" cy="927100"/>
            </a:xfrm>
            <a:prstGeom prst="rect">
              <a:avLst/>
            </a:prstGeom>
          </p:spPr>
          <p:txBody>
            <a:bodyPr anchor="ctr" rtlCol="false" tIns="50800" lIns="50800" bIns="50800" rIns="50800"/>
            <a:lstStyle/>
            <a:p>
              <a:pPr algn="ctr">
                <a:lnSpc>
                  <a:spcPts val="3919"/>
                </a:lnSpc>
                <a:spcBef>
                  <a:spcPct val="0"/>
                </a:spcBef>
              </a:pPr>
            </a:p>
          </p:txBody>
        </p:sp>
      </p:grpSp>
      <p:sp>
        <p:nvSpPr>
          <p:cNvPr name="Freeform 5" id="5"/>
          <p:cNvSpPr/>
          <p:nvPr/>
        </p:nvSpPr>
        <p:spPr>
          <a:xfrm flipH="false" flipV="false" rot="0">
            <a:off x="15464458" y="1028700"/>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7235443" y="334363"/>
            <a:ext cx="277654"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6</a:t>
            </a:r>
          </a:p>
        </p:txBody>
      </p:sp>
      <p:sp>
        <p:nvSpPr>
          <p:cNvPr name="TextBox 7" id="7"/>
          <p:cNvSpPr txBox="true"/>
          <p:nvPr/>
        </p:nvSpPr>
        <p:spPr>
          <a:xfrm rot="0">
            <a:off x="3467091" y="1369515"/>
            <a:ext cx="7942808" cy="745489"/>
          </a:xfrm>
          <a:prstGeom prst="rect">
            <a:avLst/>
          </a:prstGeom>
        </p:spPr>
        <p:txBody>
          <a:bodyPr anchor="t" rtlCol="false" tIns="0" lIns="0" bIns="0" rIns="0">
            <a:spAutoFit/>
          </a:bodyPr>
          <a:lstStyle/>
          <a:p>
            <a:pPr algn="ctr" marL="949969" indent="-474984" lvl="1">
              <a:lnSpc>
                <a:spcPts val="6160"/>
              </a:lnSpc>
              <a:buFont typeface="Arial"/>
              <a:buChar char="•"/>
            </a:pPr>
            <a:r>
              <a:rPr lang="en-US" sz="4400">
                <a:solidFill>
                  <a:srgbClr val="293047"/>
                </a:solidFill>
                <a:latin typeface="Verdana Pro Bold"/>
              </a:rPr>
              <a:t>Background of Project</a:t>
            </a:r>
          </a:p>
        </p:txBody>
      </p:sp>
      <p:sp>
        <p:nvSpPr>
          <p:cNvPr name="TextBox 8" id="8"/>
          <p:cNvSpPr txBox="true"/>
          <p:nvPr/>
        </p:nvSpPr>
        <p:spPr>
          <a:xfrm rot="0">
            <a:off x="1615519" y="3084447"/>
            <a:ext cx="15440816" cy="7103110"/>
          </a:xfrm>
          <a:prstGeom prst="rect">
            <a:avLst/>
          </a:prstGeom>
        </p:spPr>
        <p:txBody>
          <a:bodyPr anchor="t" rtlCol="false" tIns="0" lIns="0" bIns="0" rIns="0">
            <a:spAutoFit/>
          </a:bodyPr>
          <a:lstStyle/>
          <a:p>
            <a:pPr algn="just">
              <a:lnSpc>
                <a:spcPts val="4339"/>
              </a:lnSpc>
            </a:pPr>
            <a:r>
              <a:rPr lang="en-US" sz="3099">
                <a:solidFill>
                  <a:srgbClr val="293047"/>
                </a:solidFill>
                <a:latin typeface="Arial"/>
              </a:rPr>
              <a:t>In this study, we explore 25 years of temperature data from Mahatma Gandhi Central University (MGCU) using deep learning methods. Uncovering intricate trends, our analysis reveals nuanced fluctuations and long-term patterns in temperature. By leveraging machine learning, we extract valuable insights that illuminate the dynamic nature of these changes.</a:t>
            </a:r>
          </a:p>
          <a:p>
            <a:pPr algn="just">
              <a:lnSpc>
                <a:spcPts val="4339"/>
              </a:lnSpc>
            </a:pPr>
            <a:r>
              <a:rPr lang="en-US" sz="3099">
                <a:solidFill>
                  <a:srgbClr val="293047"/>
                </a:solidFill>
                <a:latin typeface="Arial"/>
              </a:rPr>
              <a:t>Through careful examination and model training, we decode the underlying implications with in these temperature trends. Our work not only unveils climatic evolution but also showcases the power of deep learning in understanding complex temporal data.</a:t>
            </a:r>
          </a:p>
          <a:p>
            <a:pPr algn="just">
              <a:lnSpc>
                <a:spcPts val="4339"/>
              </a:lnSpc>
            </a:pPr>
            <a:r>
              <a:rPr lang="en-US" sz="3099">
                <a:solidFill>
                  <a:srgbClr val="293047"/>
                </a:solidFill>
                <a:latin typeface="Arial"/>
              </a:rPr>
              <a:t>As we decipher the past, we glimpse into the future, envisioning applications in climate science and urban planning. This effort underscores the importance of merging advanced computational techniques with environmental data to derive meaningful and actionable knowledge.</a:t>
            </a:r>
          </a:p>
          <a:p>
            <a:pPr algn="just">
              <a:lnSpc>
                <a:spcPts val="4339"/>
              </a:lnSpc>
            </a:pPr>
          </a:p>
        </p:txBody>
      </p:sp>
      <p:sp>
        <p:nvSpPr>
          <p:cNvPr name="Freeform 9" id="9"/>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AutoShape 10" id="10"/>
          <p:cNvSpPr/>
          <p:nvPr/>
        </p:nvSpPr>
        <p:spPr>
          <a:xfrm>
            <a:off x="3467091" y="2751846"/>
            <a:ext cx="9026163" cy="0"/>
          </a:xfrm>
          <a:prstGeom prst="line">
            <a:avLst/>
          </a:prstGeom>
          <a:ln cap="flat" w="114300">
            <a:solidFill>
              <a:srgbClr val="293047"/>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3405712" y="2590830"/>
            <a:ext cx="12054716" cy="0"/>
          </a:xfrm>
          <a:prstGeom prst="line">
            <a:avLst/>
          </a:prstGeom>
          <a:ln cap="flat" w="114300">
            <a:solidFill>
              <a:srgbClr val="293047"/>
            </a:solidFill>
            <a:prstDash val="solid"/>
            <a:headEnd type="none" len="sm" w="sm"/>
            <a:tailEnd type="none" len="sm" w="sm"/>
          </a:ln>
        </p:spPr>
      </p:sp>
      <p:sp>
        <p:nvSpPr>
          <p:cNvPr name="Freeform 6" id="6"/>
          <p:cNvSpPr/>
          <p:nvPr/>
        </p:nvSpPr>
        <p:spPr>
          <a:xfrm flipH="false" flipV="false" rot="0">
            <a:off x="15708077" y="948177"/>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TextBox 8" id="8"/>
          <p:cNvSpPr txBox="true"/>
          <p:nvPr/>
        </p:nvSpPr>
        <p:spPr>
          <a:xfrm rot="0">
            <a:off x="17630802" y="448310"/>
            <a:ext cx="213003"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7</a:t>
            </a:r>
          </a:p>
        </p:txBody>
      </p:sp>
      <p:sp>
        <p:nvSpPr>
          <p:cNvPr name="TextBox 9" id="9"/>
          <p:cNvSpPr txBox="true"/>
          <p:nvPr/>
        </p:nvSpPr>
        <p:spPr>
          <a:xfrm rot="0">
            <a:off x="5421035" y="914400"/>
            <a:ext cx="8024068" cy="1028700"/>
          </a:xfrm>
          <a:prstGeom prst="rect">
            <a:avLst/>
          </a:prstGeom>
        </p:spPr>
        <p:txBody>
          <a:bodyPr anchor="t" rtlCol="false" tIns="0" lIns="0" bIns="0" rIns="0">
            <a:spAutoFit/>
          </a:bodyPr>
          <a:lstStyle/>
          <a:p>
            <a:pPr algn="ctr">
              <a:lnSpc>
                <a:spcPts val="8400"/>
              </a:lnSpc>
            </a:pPr>
            <a:r>
              <a:rPr lang="en-US" sz="6000">
                <a:solidFill>
                  <a:srgbClr val="293047"/>
                </a:solidFill>
                <a:latin typeface="Verdana Pro Bold"/>
              </a:rPr>
              <a:t>Problem Definition</a:t>
            </a:r>
          </a:p>
        </p:txBody>
      </p:sp>
      <p:sp>
        <p:nvSpPr>
          <p:cNvPr name="TextBox 10" id="10"/>
          <p:cNvSpPr txBox="true"/>
          <p:nvPr/>
        </p:nvSpPr>
        <p:spPr>
          <a:xfrm rot="0">
            <a:off x="2528641" y="3045382"/>
            <a:ext cx="14061844" cy="6810192"/>
          </a:xfrm>
          <a:prstGeom prst="rect">
            <a:avLst/>
          </a:prstGeom>
        </p:spPr>
        <p:txBody>
          <a:bodyPr anchor="t" rtlCol="false" tIns="0" lIns="0" bIns="0" rIns="0">
            <a:spAutoFit/>
          </a:bodyPr>
          <a:lstStyle/>
          <a:p>
            <a:pPr algn="just">
              <a:lnSpc>
                <a:spcPts val="3825"/>
              </a:lnSpc>
            </a:pPr>
            <a:r>
              <a:rPr lang="en-US" sz="2732">
                <a:solidFill>
                  <a:srgbClr val="000000"/>
                </a:solidFill>
                <a:latin typeface="Arial Bold"/>
              </a:rPr>
              <a:t>This study explores 25 years of temperature data from Mahatma Gandhi Central University (MGCU) using deep learning techniques. Revealing hidden temperature trends, the analysis uncovers nuanced fluctuations and long-term patterns. By leveraging machine learning, we extract insightful patterns that illuminate the dynamic nature of temperature changes.</a:t>
            </a:r>
          </a:p>
          <a:p>
            <a:pPr algn="just">
              <a:lnSpc>
                <a:spcPts val="3825"/>
              </a:lnSpc>
            </a:pPr>
            <a:r>
              <a:rPr lang="en-US" sz="2732">
                <a:solidFill>
                  <a:srgbClr val="000000"/>
                </a:solidFill>
                <a:latin typeface="Arial Bold"/>
              </a:rPr>
              <a:t>Through detailed examination and model training, we uncover the underlying insights within these temperature trends. Our work not only offers insights into climatic evolution but also demonstrates the potential of deep learning in deciphering complex temporal data.</a:t>
            </a:r>
          </a:p>
          <a:p>
            <a:pPr algn="just">
              <a:lnSpc>
                <a:spcPts val="3825"/>
              </a:lnSpc>
            </a:pPr>
            <a:r>
              <a:rPr lang="en-US" sz="2732">
                <a:solidFill>
                  <a:srgbClr val="000000"/>
                </a:solidFill>
                <a:latin typeface="Arial Bold"/>
              </a:rPr>
              <a:t>As we decipher the past, we also glimpse into the future, envisioning applications across fields like climate science and urban planning. This effort highlights the importance of blending advanced computational techniques with environmental data to extract meaningful and actionable knowledge.</a:t>
            </a:r>
          </a:p>
          <a:p>
            <a:pPr algn="just">
              <a:lnSpc>
                <a:spcPts val="3545"/>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470827"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4470171" y="2294710"/>
            <a:ext cx="8664557" cy="0"/>
          </a:xfrm>
          <a:prstGeom prst="line">
            <a:avLst/>
          </a:prstGeom>
          <a:ln cap="flat" w="114300">
            <a:solidFill>
              <a:srgbClr val="293047"/>
            </a:solidFill>
            <a:prstDash val="solid"/>
            <a:headEnd type="none" len="sm" w="sm"/>
            <a:tailEnd type="none" len="sm" w="sm"/>
          </a:ln>
        </p:spPr>
      </p:sp>
      <p:sp>
        <p:nvSpPr>
          <p:cNvPr name="Freeform 6" id="6"/>
          <p:cNvSpPr/>
          <p:nvPr/>
        </p:nvSpPr>
        <p:spPr>
          <a:xfrm flipH="false" flipV="false" rot="0">
            <a:off x="16260397" y="1780360"/>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TextBox 8" id="8"/>
          <p:cNvSpPr txBox="true"/>
          <p:nvPr/>
        </p:nvSpPr>
        <p:spPr>
          <a:xfrm rot="0">
            <a:off x="17606871" y="448310"/>
            <a:ext cx="260866"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8</a:t>
            </a:r>
          </a:p>
        </p:txBody>
      </p:sp>
      <p:sp>
        <p:nvSpPr>
          <p:cNvPr name="TextBox 9" id="9"/>
          <p:cNvSpPr txBox="true"/>
          <p:nvPr/>
        </p:nvSpPr>
        <p:spPr>
          <a:xfrm rot="0">
            <a:off x="4515083" y="1208860"/>
            <a:ext cx="8574732" cy="1028700"/>
          </a:xfrm>
          <a:prstGeom prst="rect">
            <a:avLst/>
          </a:prstGeom>
        </p:spPr>
        <p:txBody>
          <a:bodyPr anchor="t" rtlCol="false" tIns="0" lIns="0" bIns="0" rIns="0">
            <a:spAutoFit/>
          </a:bodyPr>
          <a:lstStyle/>
          <a:p>
            <a:pPr algn="ctr">
              <a:lnSpc>
                <a:spcPts val="8400"/>
              </a:lnSpc>
            </a:pPr>
            <a:r>
              <a:rPr lang="en-US" sz="6000">
                <a:solidFill>
                  <a:srgbClr val="293047"/>
                </a:solidFill>
                <a:latin typeface="Verdana Pro Bold"/>
              </a:rPr>
              <a:t>Mission    &amp;    Vision</a:t>
            </a:r>
          </a:p>
        </p:txBody>
      </p:sp>
      <p:sp>
        <p:nvSpPr>
          <p:cNvPr name="TextBox 10" id="10"/>
          <p:cNvSpPr txBox="true"/>
          <p:nvPr/>
        </p:nvSpPr>
        <p:spPr>
          <a:xfrm rot="0">
            <a:off x="2417912" y="3874981"/>
            <a:ext cx="15434361" cy="1881286"/>
          </a:xfrm>
          <a:prstGeom prst="rect">
            <a:avLst/>
          </a:prstGeom>
        </p:spPr>
        <p:txBody>
          <a:bodyPr anchor="t" rtlCol="false" tIns="0" lIns="0" bIns="0" rIns="0">
            <a:spAutoFit/>
          </a:bodyPr>
          <a:lstStyle/>
          <a:p>
            <a:pPr algn="just">
              <a:lnSpc>
                <a:spcPts val="3674"/>
              </a:lnSpc>
            </a:pPr>
            <a:r>
              <a:rPr lang="en-US" sz="2624">
                <a:solidFill>
                  <a:srgbClr val="293047"/>
                </a:solidFill>
                <a:latin typeface="Arial Bold"/>
              </a:rPr>
              <a:t>Our project's mission is to employ deep learning techniques to analyze 25 years of temperature data from MGCUB. By uncovering hidden patterns and trends, we aim to enhance climate understanding, provide predictive insights, and support informed decision-making for sustainable practices and climate resilience.</a:t>
            </a:r>
          </a:p>
        </p:txBody>
      </p:sp>
      <p:sp>
        <p:nvSpPr>
          <p:cNvPr name="TextBox 11" id="11"/>
          <p:cNvSpPr txBox="true"/>
          <p:nvPr/>
        </p:nvSpPr>
        <p:spPr>
          <a:xfrm rot="0">
            <a:off x="2417912" y="3199341"/>
            <a:ext cx="2142083" cy="570865"/>
          </a:xfrm>
          <a:prstGeom prst="rect">
            <a:avLst/>
          </a:prstGeom>
        </p:spPr>
        <p:txBody>
          <a:bodyPr anchor="t" rtlCol="false" tIns="0" lIns="0" bIns="0" rIns="0">
            <a:spAutoFit/>
          </a:bodyPr>
          <a:lstStyle/>
          <a:p>
            <a:pPr algn="ctr">
              <a:lnSpc>
                <a:spcPts val="4759"/>
              </a:lnSpc>
              <a:spcBef>
                <a:spcPct val="0"/>
              </a:spcBef>
            </a:pPr>
            <a:r>
              <a:rPr lang="en-US" sz="3399">
                <a:solidFill>
                  <a:srgbClr val="293047"/>
                </a:solidFill>
                <a:latin typeface="Verdana Pro Bold"/>
              </a:rPr>
              <a:t>Mission :</a:t>
            </a:r>
          </a:p>
        </p:txBody>
      </p:sp>
      <p:sp>
        <p:nvSpPr>
          <p:cNvPr name="TextBox 12" id="12"/>
          <p:cNvSpPr txBox="true"/>
          <p:nvPr/>
        </p:nvSpPr>
        <p:spPr>
          <a:xfrm rot="0">
            <a:off x="2417912" y="6508742"/>
            <a:ext cx="1954113" cy="570865"/>
          </a:xfrm>
          <a:prstGeom prst="rect">
            <a:avLst/>
          </a:prstGeom>
        </p:spPr>
        <p:txBody>
          <a:bodyPr anchor="t" rtlCol="false" tIns="0" lIns="0" bIns="0" rIns="0">
            <a:spAutoFit/>
          </a:bodyPr>
          <a:lstStyle/>
          <a:p>
            <a:pPr algn="ctr">
              <a:lnSpc>
                <a:spcPts val="4759"/>
              </a:lnSpc>
              <a:spcBef>
                <a:spcPct val="0"/>
              </a:spcBef>
            </a:pPr>
            <a:r>
              <a:rPr lang="en-US" sz="3399">
                <a:solidFill>
                  <a:srgbClr val="293047"/>
                </a:solidFill>
                <a:latin typeface="Verdana Pro Bold"/>
              </a:rPr>
              <a:t> Vision :</a:t>
            </a:r>
          </a:p>
        </p:txBody>
      </p:sp>
      <p:sp>
        <p:nvSpPr>
          <p:cNvPr name="TextBox 13" id="13"/>
          <p:cNvSpPr txBox="true"/>
          <p:nvPr/>
        </p:nvSpPr>
        <p:spPr>
          <a:xfrm rot="0">
            <a:off x="2417912" y="7279632"/>
            <a:ext cx="15447011" cy="1847391"/>
          </a:xfrm>
          <a:prstGeom prst="rect">
            <a:avLst/>
          </a:prstGeom>
        </p:spPr>
        <p:txBody>
          <a:bodyPr anchor="t" rtlCol="false" tIns="0" lIns="0" bIns="0" rIns="0">
            <a:spAutoFit/>
          </a:bodyPr>
          <a:lstStyle/>
          <a:p>
            <a:pPr algn="just">
              <a:lnSpc>
                <a:spcPts val="3582"/>
              </a:lnSpc>
            </a:pPr>
            <a:r>
              <a:rPr lang="en-US" sz="2558">
                <a:solidFill>
                  <a:srgbClr val="293047"/>
                </a:solidFill>
                <a:latin typeface="Arial Bold"/>
              </a:rPr>
              <a:t>Our vision is to harness the potential of deep learning to extract valuable insights from long-term temperature data. Through accurate predictions and actionable findings, we aspire to contribute to adaptive solutions, raise public awareness, foster collaboration, and lay the groundwork for ongoing advancements at the intersection of climate science and artificial intelligence.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93047"/>
        </a:solidFill>
      </p:bgPr>
    </p:bg>
    <p:spTree>
      <p:nvGrpSpPr>
        <p:cNvPr id="1" name=""/>
        <p:cNvGrpSpPr/>
        <p:nvPr/>
      </p:nvGrpSpPr>
      <p:grpSpPr>
        <a:xfrm>
          <a:off x="0" y="0"/>
          <a:ext cx="0" cy="0"/>
          <a:chOff x="0" y="0"/>
          <a:chExt cx="0" cy="0"/>
        </a:xfrm>
      </p:grpSpPr>
      <p:grpSp>
        <p:nvGrpSpPr>
          <p:cNvPr name="Group 2" id="2"/>
          <p:cNvGrpSpPr/>
          <p:nvPr/>
        </p:nvGrpSpPr>
        <p:grpSpPr>
          <a:xfrm rot="0">
            <a:off x="1569400" y="0"/>
            <a:ext cx="17327278" cy="10287000"/>
            <a:chOff x="0" y="0"/>
            <a:chExt cx="4563563" cy="2709333"/>
          </a:xfrm>
        </p:grpSpPr>
        <p:sp>
          <p:nvSpPr>
            <p:cNvPr name="Freeform 3" id="3"/>
            <p:cNvSpPr/>
            <p:nvPr/>
          </p:nvSpPr>
          <p:spPr>
            <a:xfrm flipH="false" flipV="false" rot="0">
              <a:off x="0" y="0"/>
              <a:ext cx="4563563" cy="2709333"/>
            </a:xfrm>
            <a:custGeom>
              <a:avLst/>
              <a:gdLst/>
              <a:ahLst/>
              <a:cxnLst/>
              <a:rect r="r" b="b" t="t" l="l"/>
              <a:pathLst>
                <a:path h="2709333" w="4563563">
                  <a:moveTo>
                    <a:pt x="38872" y="0"/>
                  </a:moveTo>
                  <a:lnTo>
                    <a:pt x="4524691" y="0"/>
                  </a:lnTo>
                  <a:cubicBezTo>
                    <a:pt x="4546159" y="0"/>
                    <a:pt x="4563563" y="17404"/>
                    <a:pt x="4563563" y="38872"/>
                  </a:cubicBezTo>
                  <a:lnTo>
                    <a:pt x="4563563" y="2670461"/>
                  </a:lnTo>
                  <a:cubicBezTo>
                    <a:pt x="4563563" y="2680771"/>
                    <a:pt x="4559467" y="2690658"/>
                    <a:pt x="4552178" y="2697948"/>
                  </a:cubicBezTo>
                  <a:cubicBezTo>
                    <a:pt x="4544888" y="2705238"/>
                    <a:pt x="4535000" y="2709333"/>
                    <a:pt x="4524691" y="2709333"/>
                  </a:cubicBezTo>
                  <a:lnTo>
                    <a:pt x="38872" y="2709333"/>
                  </a:lnTo>
                  <a:cubicBezTo>
                    <a:pt x="17404" y="2709333"/>
                    <a:pt x="0" y="2691930"/>
                    <a:pt x="0" y="2670461"/>
                  </a:cubicBezTo>
                  <a:lnTo>
                    <a:pt x="0" y="38872"/>
                  </a:lnTo>
                  <a:cubicBezTo>
                    <a:pt x="0" y="28563"/>
                    <a:pt x="4095" y="18675"/>
                    <a:pt x="11385" y="11385"/>
                  </a:cubicBezTo>
                  <a:cubicBezTo>
                    <a:pt x="18675" y="4095"/>
                    <a:pt x="28563" y="0"/>
                    <a:pt x="38872" y="0"/>
                  </a:cubicBezTo>
                  <a:close/>
                </a:path>
              </a:pathLst>
            </a:custGeom>
            <a:solidFill>
              <a:srgbClr val="FFFFFF"/>
            </a:solidFill>
          </p:spPr>
        </p:sp>
        <p:sp>
          <p:nvSpPr>
            <p:cNvPr name="TextBox 4" id="4"/>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4205681" y="4056364"/>
            <a:ext cx="12054716" cy="0"/>
          </a:xfrm>
          <a:prstGeom prst="line">
            <a:avLst/>
          </a:prstGeom>
          <a:ln cap="flat" w="114300">
            <a:solidFill>
              <a:srgbClr val="293047"/>
            </a:solidFill>
            <a:prstDash val="solid"/>
            <a:headEnd type="none" len="sm" w="sm"/>
            <a:tailEnd type="none" len="sm" w="sm"/>
          </a:ln>
        </p:spPr>
      </p:sp>
      <p:sp>
        <p:nvSpPr>
          <p:cNvPr name="Freeform 6" id="6"/>
          <p:cNvSpPr/>
          <p:nvPr/>
        </p:nvSpPr>
        <p:spPr>
          <a:xfrm flipH="false" flipV="false" rot="0">
            <a:off x="16260397" y="6196991"/>
            <a:ext cx="1591877" cy="1989846"/>
          </a:xfrm>
          <a:custGeom>
            <a:avLst/>
            <a:gdLst/>
            <a:ahLst/>
            <a:cxnLst/>
            <a:rect r="r" b="b" t="t" l="l"/>
            <a:pathLst>
              <a:path h="1989846" w="1591877">
                <a:moveTo>
                  <a:pt x="0" y="0"/>
                </a:moveTo>
                <a:lnTo>
                  <a:pt x="1591877" y="0"/>
                </a:lnTo>
                <a:lnTo>
                  <a:pt x="1591877" y="1989846"/>
                </a:lnTo>
                <a:lnTo>
                  <a:pt x="0" y="19898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60102" y="401038"/>
            <a:ext cx="2496573" cy="2758644"/>
          </a:xfrm>
          <a:custGeom>
            <a:avLst/>
            <a:gdLst/>
            <a:ahLst/>
            <a:cxnLst/>
            <a:rect r="r" b="b" t="t" l="l"/>
            <a:pathLst>
              <a:path h="2758644" w="2496573">
                <a:moveTo>
                  <a:pt x="0" y="0"/>
                </a:moveTo>
                <a:lnTo>
                  <a:pt x="2496573" y="0"/>
                </a:lnTo>
                <a:lnTo>
                  <a:pt x="2496573" y="2758644"/>
                </a:lnTo>
                <a:lnTo>
                  <a:pt x="0" y="2758644"/>
                </a:lnTo>
                <a:lnTo>
                  <a:pt x="0" y="0"/>
                </a:lnTo>
                <a:close/>
              </a:path>
            </a:pathLst>
          </a:custGeom>
          <a:blipFill>
            <a:blip r:embed="rId4"/>
            <a:stretch>
              <a:fillRect l="0" t="0" r="0" b="0"/>
            </a:stretch>
          </a:blipFill>
        </p:spPr>
      </p:sp>
      <p:sp>
        <p:nvSpPr>
          <p:cNvPr name="TextBox 8" id="8"/>
          <p:cNvSpPr txBox="true"/>
          <p:nvPr/>
        </p:nvSpPr>
        <p:spPr>
          <a:xfrm rot="0">
            <a:off x="17598536" y="448310"/>
            <a:ext cx="277535" cy="580390"/>
          </a:xfrm>
          <a:prstGeom prst="rect">
            <a:avLst/>
          </a:prstGeom>
        </p:spPr>
        <p:txBody>
          <a:bodyPr anchor="t" rtlCol="false" tIns="0" lIns="0" bIns="0" rIns="0">
            <a:spAutoFit/>
          </a:bodyPr>
          <a:lstStyle/>
          <a:p>
            <a:pPr algn="ctr">
              <a:lnSpc>
                <a:spcPts val="4759"/>
              </a:lnSpc>
            </a:pPr>
            <a:r>
              <a:rPr lang="en-US" sz="3399">
                <a:solidFill>
                  <a:srgbClr val="293047"/>
                </a:solidFill>
                <a:latin typeface="Canva Sans"/>
              </a:rPr>
              <a:t>9</a:t>
            </a:r>
          </a:p>
        </p:txBody>
      </p:sp>
      <p:sp>
        <p:nvSpPr>
          <p:cNvPr name="TextBox 9" id="9"/>
          <p:cNvSpPr txBox="true"/>
          <p:nvPr/>
        </p:nvSpPr>
        <p:spPr>
          <a:xfrm rot="0">
            <a:off x="3936172" y="2130982"/>
            <a:ext cx="3869978" cy="1028700"/>
          </a:xfrm>
          <a:prstGeom prst="rect">
            <a:avLst/>
          </a:prstGeom>
        </p:spPr>
        <p:txBody>
          <a:bodyPr anchor="t" rtlCol="false" tIns="0" lIns="0" bIns="0" rIns="0">
            <a:spAutoFit/>
          </a:bodyPr>
          <a:lstStyle/>
          <a:p>
            <a:pPr algn="ctr">
              <a:lnSpc>
                <a:spcPts val="8400"/>
              </a:lnSpc>
            </a:pPr>
            <a:r>
              <a:rPr lang="en-US" sz="6000">
                <a:solidFill>
                  <a:srgbClr val="293047"/>
                </a:solidFill>
                <a:latin typeface="Verdana Pro Bold"/>
              </a:rPr>
              <a:t>Dataset :</a:t>
            </a:r>
          </a:p>
        </p:txBody>
      </p:sp>
      <p:sp>
        <p:nvSpPr>
          <p:cNvPr name="TextBox 10" id="10"/>
          <p:cNvSpPr txBox="true"/>
          <p:nvPr/>
        </p:nvSpPr>
        <p:spPr>
          <a:xfrm rot="0">
            <a:off x="5986555" y="4605020"/>
            <a:ext cx="7212806" cy="538480"/>
          </a:xfrm>
          <a:prstGeom prst="rect">
            <a:avLst/>
          </a:prstGeom>
        </p:spPr>
        <p:txBody>
          <a:bodyPr anchor="t" rtlCol="false" tIns="0" lIns="0" bIns="0" rIns="0">
            <a:spAutoFit/>
          </a:bodyPr>
          <a:lstStyle/>
          <a:p>
            <a:pPr algn="ctr">
              <a:lnSpc>
                <a:spcPts val="3919"/>
              </a:lnSpc>
              <a:spcBef>
                <a:spcPct val="0"/>
              </a:spcBef>
            </a:pPr>
            <a:r>
              <a:rPr lang="en-US" sz="2799">
                <a:solidFill>
                  <a:srgbClr val="293047"/>
                </a:solidFill>
                <a:latin typeface="Arial"/>
              </a:rPr>
              <a:t>Temperature Data of MGCUB of last 25 years</a:t>
            </a:r>
          </a:p>
        </p:txBody>
      </p:sp>
      <p:sp>
        <p:nvSpPr>
          <p:cNvPr name="TextBox 11" id="11"/>
          <p:cNvSpPr txBox="true"/>
          <p:nvPr/>
        </p:nvSpPr>
        <p:spPr>
          <a:xfrm rot="0">
            <a:off x="3936172" y="4581525"/>
            <a:ext cx="1799481" cy="561975"/>
          </a:xfrm>
          <a:prstGeom prst="rect">
            <a:avLst/>
          </a:prstGeom>
        </p:spPr>
        <p:txBody>
          <a:bodyPr anchor="t" rtlCol="false" tIns="0" lIns="0" bIns="0" rIns="0">
            <a:spAutoFit/>
          </a:bodyPr>
          <a:lstStyle/>
          <a:p>
            <a:pPr algn="ctr">
              <a:lnSpc>
                <a:spcPts val="4199"/>
              </a:lnSpc>
              <a:spcBef>
                <a:spcPct val="0"/>
              </a:spcBef>
            </a:pPr>
            <a:r>
              <a:rPr lang="en-US" sz="2999">
                <a:solidFill>
                  <a:srgbClr val="293047"/>
                </a:solidFill>
                <a:latin typeface="Arial Bold"/>
              </a:rPr>
              <a:t>Datasets </a:t>
            </a:r>
            <a:r>
              <a:rPr lang="en-US" sz="2999">
                <a:solidFill>
                  <a:srgbClr val="293047"/>
                </a:solidFill>
                <a:latin typeface="Arial"/>
              </a:rPr>
              <a:t>:</a:t>
            </a:r>
          </a:p>
        </p:txBody>
      </p:sp>
      <p:sp>
        <p:nvSpPr>
          <p:cNvPr name="TextBox 12" id="12"/>
          <p:cNvSpPr txBox="true"/>
          <p:nvPr/>
        </p:nvSpPr>
        <p:spPr>
          <a:xfrm rot="0">
            <a:off x="5207536" y="5196468"/>
            <a:ext cx="9105381" cy="1033780"/>
          </a:xfrm>
          <a:prstGeom prst="rect">
            <a:avLst/>
          </a:prstGeom>
        </p:spPr>
        <p:txBody>
          <a:bodyPr anchor="t" rtlCol="false" tIns="0" lIns="0" bIns="0" rIns="0">
            <a:spAutoFit/>
          </a:bodyPr>
          <a:lstStyle/>
          <a:p>
            <a:pPr algn="ctr">
              <a:lnSpc>
                <a:spcPts val="3919"/>
              </a:lnSpc>
            </a:pPr>
            <a:r>
              <a:rPr lang="en-US" sz="2799">
                <a:solidFill>
                  <a:srgbClr val="4F88EB"/>
                </a:solidFill>
                <a:latin typeface="Arial"/>
              </a:rPr>
              <a:t> </a:t>
            </a:r>
            <a:r>
              <a:rPr lang="en-US" sz="2799" u="sng">
                <a:solidFill>
                  <a:srgbClr val="4F88EB"/>
                </a:solidFill>
                <a:latin typeface="Arial"/>
                <a:hlinkClick r:id="rId5" tooltip="https://drive.google.com/file/d/1NKoygABRLL_oa-SrBQJmzMcwj4ueXf1v/view?usp=drive_link"/>
              </a:rPr>
              <a:t>https://drive.google.com/file/d/1NKoygABRLL_oa-SrBQJmzMcwj4ueXf1v/view?usp=drive_link</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DAFsqf8e1wo</dc:identifier>
  <dcterms:modified xsi:type="dcterms:W3CDTF">2011-08-01T06:04:30Z</dcterms:modified>
  <cp:revision>1</cp:revision>
  <dc:title>MAHATMA GANDHI CENTRAL UNIVERSITY , BIHAR</dc:title>
</cp:coreProperties>
</file>